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0" r:id="rId1"/>
  </p:sldMasterIdLst>
  <p:notesMasterIdLst>
    <p:notesMasterId r:id="rId15"/>
  </p:notesMasterIdLst>
  <p:handoutMasterIdLst>
    <p:handoutMasterId r:id="rId16"/>
  </p:handoutMasterIdLst>
  <p:sldIdLst>
    <p:sldId id="256" r:id="rId2"/>
    <p:sldId id="258" r:id="rId3"/>
    <p:sldId id="257" r:id="rId4"/>
    <p:sldId id="315" r:id="rId5"/>
    <p:sldId id="305" r:id="rId6"/>
    <p:sldId id="263" r:id="rId7"/>
    <p:sldId id="307" r:id="rId8"/>
    <p:sldId id="309" r:id="rId9"/>
    <p:sldId id="308" r:id="rId10"/>
    <p:sldId id="310" r:id="rId11"/>
    <p:sldId id="265" r:id="rId12"/>
    <p:sldId id="316" r:id="rId13"/>
    <p:sldId id="313" r:id="rId14"/>
  </p:sldIdLst>
  <p:sldSz cx="9144000" cy="5143500" type="screen16x9"/>
  <p:notesSz cx="6858000" cy="9144000"/>
  <p:embeddedFontLst>
    <p:embeddedFont>
      <p:font typeface="Barlow Semi Condensed" panose="020F0502020204030204" pitchFamily="34" charset="0"/>
      <p:regular r:id="rId17"/>
      <p:bold r:id="rId18"/>
      <p:italic r:id="rId19"/>
      <p:boldItalic r:id="rId20"/>
    </p:embeddedFont>
    <p:embeddedFont>
      <p:font typeface="Barlow Semi Condensed Medium" panose="020F0502020204030204" pitchFamily="34" charset="0"/>
      <p:regular r:id="rId21"/>
      <p:bold r:id="rId22"/>
      <p:italic r:id="rId23"/>
      <p:boldItalic r:id="rId22"/>
    </p:embeddedFont>
    <p:embeddedFont>
      <p:font typeface="Fjalla One" panose="02000506040000020004" pitchFamily="2" charset="0"/>
      <p:regular r:id="rId24"/>
    </p:embeddedFont>
    <p:embeddedFont>
      <p:font typeface="Roboto Condensed Light" panose="020F0302020204030204" pitchFamily="34" charset="0"/>
      <p:regular r:id="rId25"/>
      <p:italic r:id="rId26"/>
    </p:embeddedFont>
    <p:embeddedFont>
      <p:font typeface="Tahoma" panose="020B0604030504040204" pitchFamily="3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0F9336-4228-4688-8B6B-A351FB641C20}">
  <a:tblStyle styleId="{720F9336-4228-4688-8B6B-A351FB641C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20"/>
  </p:normalViewPr>
  <p:slideViewPr>
    <p:cSldViewPr snapToGrid="0" snapToObjects="1">
      <p:cViewPr varScale="1">
        <p:scale>
          <a:sx n="137" d="100"/>
          <a:sy n="137" d="100"/>
        </p:scale>
        <p:origin x="680"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NULL"/><Relationship Id="rId27" Type="http://schemas.openxmlformats.org/officeDocument/2006/relationships/font" Target="fonts/font10.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28700-2125-2F47-91A1-D097162E99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43384622-C4C0-AA47-9313-ABCE94A75A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116582-D654-AE46-9E69-E6DC55FE44FD}" type="datetimeFigureOut">
              <a:t>18/7/24</a:t>
            </a:fld>
            <a:endParaRPr lang="en-VN"/>
          </a:p>
        </p:txBody>
      </p:sp>
      <p:sp>
        <p:nvSpPr>
          <p:cNvPr id="4" name="Footer Placeholder 3">
            <a:extLst>
              <a:ext uri="{FF2B5EF4-FFF2-40B4-BE49-F238E27FC236}">
                <a16:creationId xmlns:a16="http://schemas.microsoft.com/office/drawing/2014/main" id="{6C085FA9-B116-D648-9EE1-040B298DD71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5" name="Slide Number Placeholder 4">
            <a:extLst>
              <a:ext uri="{FF2B5EF4-FFF2-40B4-BE49-F238E27FC236}">
                <a16:creationId xmlns:a16="http://schemas.microsoft.com/office/drawing/2014/main" id="{557BADB6-5DA1-DD4F-9947-551A79BE1B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60920A-5AC9-B345-A579-DEEC894560E9}" type="slidenum">
              <a:t>‹#›</a:t>
            </a:fld>
            <a:endParaRPr lang="en-VN"/>
          </a:p>
        </p:txBody>
      </p:sp>
    </p:spTree>
    <p:extLst>
      <p:ext uri="{BB962C8B-B14F-4D97-AF65-F5344CB8AC3E}">
        <p14:creationId xmlns:p14="http://schemas.microsoft.com/office/powerpoint/2010/main" val="291796551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091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033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511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359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44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180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778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8" r:id="rId5"/>
    <p:sldLayoutId id="2147483659" r:id="rId6"/>
    <p:sldLayoutId id="2147483660" r:id="rId7"/>
    <p:sldLayoutId id="2147483669" r:id="rId8"/>
    <p:sldLayoutId id="2147483673" r:id="rId9"/>
    <p:sldLayoutId id="2147483674" r:id="rId10"/>
    <p:sldLayoutId id="2147483675" r:id="rId11"/>
    <p:sldLayoutId id="2147483676" r:id="rId1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6523364" y="2842972"/>
            <a:ext cx="3003408" cy="2300528"/>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1"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1"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4" y="2892600"/>
              <a:ext cx="1525124"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84613" y="-117896"/>
            <a:ext cx="6251532" cy="1018701"/>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None/>
            </a:pPr>
            <a:r>
              <a:rPr lang="en" sz="1600">
                <a:latin typeface="Tahoma" panose="020B0604030504040204" pitchFamily="34" charset="0"/>
                <a:ea typeface="Tahoma" panose="020B0604030504040204" pitchFamily="34" charset="0"/>
                <a:cs typeface="Tahoma" panose="020B0604030504040204" pitchFamily="34" charset="0"/>
              </a:rPr>
              <a:t>KHOA KỸ THUẬT VÀ CÔNG NGHỆ</a:t>
            </a:r>
            <a:br>
              <a:rPr lang="en" sz="1600">
                <a:latin typeface="Tahoma" panose="020B0604030504040204" pitchFamily="34" charset="0"/>
                <a:ea typeface="Tahoma" panose="020B0604030504040204" pitchFamily="34" charset="0"/>
                <a:cs typeface="Tahoma" panose="020B0604030504040204" pitchFamily="34" charset="0"/>
              </a:rPr>
            </a:br>
            <a:r>
              <a:rPr lang="en" sz="1600">
                <a:latin typeface="Tahoma" panose="020B0604030504040204" pitchFamily="34" charset="0"/>
                <a:ea typeface="Tahoma" panose="020B0604030504040204" pitchFamily="34" charset="0"/>
                <a:cs typeface="Tahoma" panose="020B0604030504040204" pitchFamily="34" charset="0"/>
              </a:rPr>
              <a:t>BỘ MÔN CÔNG NGHỆ THÔNG TIN</a:t>
            </a:r>
            <a:endParaRPr sz="1600">
              <a:solidFill>
                <a:schemeClr val="dk2"/>
              </a:solidFill>
              <a:latin typeface="Tahoma" panose="020B0604030504040204" pitchFamily="34" charset="0"/>
              <a:ea typeface="Tahoma" panose="020B0604030504040204" pitchFamily="34" charset="0"/>
              <a:cs typeface="Tahoma" panose="020B0604030504040204" pitchFamily="34" charset="0"/>
            </a:endParaRPr>
          </a:p>
        </p:txBody>
      </p:sp>
      <p:sp>
        <p:nvSpPr>
          <p:cNvPr id="1885" name="Google Shape;1885;p35"/>
          <p:cNvSpPr txBox="1">
            <a:spLocks noGrp="1"/>
          </p:cNvSpPr>
          <p:nvPr>
            <p:ph type="subTitle" idx="1"/>
          </p:nvPr>
        </p:nvSpPr>
        <p:spPr>
          <a:xfrm>
            <a:off x="1596549" y="824894"/>
            <a:ext cx="3359635" cy="54559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sz="2000"/>
              <a:t>KHOÁ LUẬN TỐT NGHIỆP</a:t>
            </a:r>
            <a:endParaRPr sz="2000"/>
          </a:p>
        </p:txBody>
      </p:sp>
      <p:sp>
        <p:nvSpPr>
          <p:cNvPr id="3" name="Rounded Rectangle 2">
            <a:extLst>
              <a:ext uri="{FF2B5EF4-FFF2-40B4-BE49-F238E27FC236}">
                <a16:creationId xmlns:a16="http://schemas.microsoft.com/office/drawing/2014/main" id="{78D5129D-236F-0145-A033-6B5CF2C9FC74}"/>
              </a:ext>
            </a:extLst>
          </p:cNvPr>
          <p:cNvSpPr/>
          <p:nvPr/>
        </p:nvSpPr>
        <p:spPr>
          <a:xfrm>
            <a:off x="855331" y="1624378"/>
            <a:ext cx="5215532" cy="2042890"/>
          </a:xfrm>
          <a:prstGeom prst="roundRect">
            <a:avLst/>
          </a:prstGeom>
          <a:gradFill>
            <a:gsLst>
              <a:gs pos="12000">
                <a:schemeClr val="accent1">
                  <a:lumMod val="5000"/>
                  <a:lumOff val="95000"/>
                </a:schemeClr>
              </a:gs>
              <a:gs pos="0">
                <a:schemeClr val="accent1">
                  <a:lumMod val="45000"/>
                  <a:lumOff val="55000"/>
                </a:schemeClr>
              </a:gs>
              <a:gs pos="0">
                <a:schemeClr val="accent1">
                  <a:lumMod val="30000"/>
                  <a:lumOff val="70000"/>
                </a:schemeClr>
              </a:gs>
            </a:gsLst>
            <a:lin ang="5400000" scaled="1"/>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50000"/>
              </a:lnSpc>
            </a:pPr>
            <a:endParaRPr lang="en-VN" sz="2200">
              <a:solidFill>
                <a:schemeClr val="accent3">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16516AC5-8B07-9F40-9BB0-4CE818DA741E}"/>
              </a:ext>
            </a:extLst>
          </p:cNvPr>
          <p:cNvSpPr txBox="1"/>
          <p:nvPr/>
        </p:nvSpPr>
        <p:spPr>
          <a:xfrm>
            <a:off x="4581773" y="4219029"/>
            <a:ext cx="1899283" cy="694742"/>
          </a:xfrm>
          <a:prstGeom prst="rect">
            <a:avLst/>
          </a:prstGeom>
          <a:noFill/>
        </p:spPr>
        <p:txBody>
          <a:bodyPr wrap="square" rtlCol="0">
            <a:spAutoFit/>
          </a:bodyPr>
          <a:lstStyle/>
          <a:p>
            <a:pPr>
              <a:lnSpc>
                <a:spcPct val="150000"/>
              </a:lnSpc>
            </a:pPr>
            <a:r>
              <a:rPr lang="en-VN">
                <a:latin typeface="Tahoma" panose="020B0604030504040204" pitchFamily="34" charset="0"/>
                <a:ea typeface="Tahoma" panose="020B0604030504040204" pitchFamily="34" charset="0"/>
                <a:cs typeface="Tahoma" panose="020B0604030504040204" pitchFamily="34" charset="0"/>
              </a:rPr>
              <a:t>Sinh viên thực hiện:</a:t>
            </a:r>
          </a:p>
          <a:p>
            <a:pPr algn="r">
              <a:lnSpc>
                <a:spcPct val="150000"/>
              </a:lnSpc>
            </a:pPr>
            <a:r>
              <a:rPr lang="en-VN">
                <a:latin typeface="Tahoma" panose="020B0604030504040204" pitchFamily="34" charset="0"/>
                <a:ea typeface="Tahoma" panose="020B0604030504040204" pitchFamily="34" charset="0"/>
                <a:cs typeface="Tahoma" panose="020B0604030504040204" pitchFamily="34" charset="0"/>
              </a:rPr>
              <a:t>Nguyễn Thị Mỹ Yến</a:t>
            </a:r>
          </a:p>
        </p:txBody>
      </p:sp>
      <p:sp>
        <p:nvSpPr>
          <p:cNvPr id="202" name="TextBox 201">
            <a:extLst>
              <a:ext uri="{FF2B5EF4-FFF2-40B4-BE49-F238E27FC236}">
                <a16:creationId xmlns:a16="http://schemas.microsoft.com/office/drawing/2014/main" id="{F821E4F5-C2F9-EF4F-9645-B55132991499}"/>
              </a:ext>
            </a:extLst>
          </p:cNvPr>
          <p:cNvSpPr txBox="1"/>
          <p:nvPr/>
        </p:nvSpPr>
        <p:spPr>
          <a:xfrm>
            <a:off x="84613" y="3883061"/>
            <a:ext cx="1999265" cy="694742"/>
          </a:xfrm>
          <a:prstGeom prst="rect">
            <a:avLst/>
          </a:prstGeom>
          <a:noFill/>
        </p:spPr>
        <p:txBody>
          <a:bodyPr wrap="none" rtlCol="0">
            <a:spAutoFit/>
          </a:bodyPr>
          <a:lstStyle/>
          <a:p>
            <a:pPr>
              <a:lnSpc>
                <a:spcPct val="150000"/>
              </a:lnSpc>
            </a:pPr>
            <a:r>
              <a:rPr lang="en-US">
                <a:latin typeface="Tahoma" panose="020B0604030504040204" pitchFamily="34" charset="0"/>
                <a:ea typeface="Tahoma" panose="020B0604030504040204" pitchFamily="34" charset="0"/>
                <a:cs typeface="Tahoma" panose="020B0604030504040204" pitchFamily="34" charset="0"/>
              </a:rPr>
              <a:t>G</a:t>
            </a:r>
            <a:r>
              <a:rPr lang="en-VN">
                <a:latin typeface="Tahoma" panose="020B0604030504040204" pitchFamily="34" charset="0"/>
                <a:ea typeface="Tahoma" panose="020B0604030504040204" pitchFamily="34" charset="0"/>
                <a:cs typeface="Tahoma" panose="020B0604030504040204" pitchFamily="34" charset="0"/>
              </a:rPr>
              <a:t>iảng viên hướng dẫn:</a:t>
            </a:r>
          </a:p>
          <a:p>
            <a:pPr algn="r">
              <a:lnSpc>
                <a:spcPct val="150000"/>
              </a:lnSpc>
            </a:pPr>
            <a:r>
              <a:rPr lang="en-VN">
                <a:latin typeface="Tahoma" panose="020B0604030504040204" pitchFamily="34" charset="0"/>
                <a:ea typeface="Tahoma" panose="020B0604030504040204" pitchFamily="34" charset="0"/>
                <a:cs typeface="Tahoma" panose="020B0604030504040204" pitchFamily="34" charset="0"/>
              </a:rPr>
              <a:t>ThS. Võ Thành C</a:t>
            </a:r>
          </a:p>
        </p:txBody>
      </p:sp>
      <p:sp>
        <p:nvSpPr>
          <p:cNvPr id="203" name="Google Shape;1885;p35">
            <a:extLst>
              <a:ext uri="{FF2B5EF4-FFF2-40B4-BE49-F238E27FC236}">
                <a16:creationId xmlns:a16="http://schemas.microsoft.com/office/drawing/2014/main" id="{E2EE312E-94F7-E44B-97F8-EBD972880B44}"/>
              </a:ext>
            </a:extLst>
          </p:cNvPr>
          <p:cNvSpPr txBox="1">
            <a:spLocks/>
          </p:cNvSpPr>
          <p:nvPr/>
        </p:nvSpPr>
        <p:spPr>
          <a:xfrm>
            <a:off x="1084245" y="1797684"/>
            <a:ext cx="4672788" cy="154813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lnSpc>
                <a:spcPct val="150000"/>
              </a:lnSpc>
              <a:buClr>
                <a:schemeClr val="dk1"/>
              </a:buClr>
              <a:buSzPts val="1100"/>
              <a:buFont typeface="Arial"/>
              <a:buNone/>
            </a:pPr>
            <a:r>
              <a:rPr lang="vi-VN" sz="2400">
                <a:solidFill>
                  <a:schemeClr val="accent2">
                    <a:lumMod val="50000"/>
                  </a:schemeClr>
                </a:solidFill>
              </a:rPr>
              <a:t>XÂY DỰNG WEBSITE GIỚI THIỆU CÁC ĐỊA ĐIỂM DU LỊCH </a:t>
            </a:r>
          </a:p>
          <a:p>
            <a:pPr algn="ctr">
              <a:lnSpc>
                <a:spcPct val="150000"/>
              </a:lnSpc>
              <a:buClr>
                <a:schemeClr val="dk1"/>
              </a:buClr>
              <a:buSzPts val="1100"/>
              <a:buFont typeface="Arial"/>
              <a:buNone/>
            </a:pPr>
            <a:r>
              <a:rPr lang="vi-VN" sz="2400">
                <a:solidFill>
                  <a:schemeClr val="accent2">
                    <a:lumMod val="50000"/>
                  </a:schemeClr>
                </a:solidFill>
              </a:rPr>
              <a:t>TRÊN ĐỊA BÀN TỈNH TRÀ VINH</a:t>
            </a:r>
          </a:p>
        </p:txBody>
      </p:sp>
      <p:pic>
        <p:nvPicPr>
          <p:cNvPr id="2052" name="Picture 4">
            <a:extLst>
              <a:ext uri="{FF2B5EF4-FFF2-40B4-BE49-F238E27FC236}">
                <a16:creationId xmlns:a16="http://schemas.microsoft.com/office/drawing/2014/main" id="{3F65447F-E00F-3C4A-AF30-6ECB7EDED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13" y="144882"/>
            <a:ext cx="91440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66" name="Google Shape;2227;p41">
            <a:extLst>
              <a:ext uri="{FF2B5EF4-FFF2-40B4-BE49-F238E27FC236}">
                <a16:creationId xmlns:a16="http://schemas.microsoft.com/office/drawing/2014/main" id="{DB4E6395-5CBC-AD44-AEE0-2C1FBE53F1C5}"/>
              </a:ext>
            </a:extLst>
          </p:cNvPr>
          <p:cNvSpPr txBox="1">
            <a:spLocks/>
          </p:cNvSpPr>
          <p:nvPr/>
        </p:nvSpPr>
        <p:spPr>
          <a:xfrm>
            <a:off x="-296711" y="0"/>
            <a:ext cx="5680423" cy="576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en-US" sz="2800"/>
              <a:t>KẾT QUẢ NGHIÊN CỨU</a:t>
            </a:r>
          </a:p>
        </p:txBody>
      </p:sp>
      <p:sp>
        <p:nvSpPr>
          <p:cNvPr id="8" name="TextBox 7">
            <a:extLst>
              <a:ext uri="{FF2B5EF4-FFF2-40B4-BE49-F238E27FC236}">
                <a16:creationId xmlns:a16="http://schemas.microsoft.com/office/drawing/2014/main" id="{45325826-6AFD-5F4E-ACC9-9354E8BF8793}"/>
              </a:ext>
            </a:extLst>
          </p:cNvPr>
          <p:cNvSpPr txBox="1"/>
          <p:nvPr/>
        </p:nvSpPr>
        <p:spPr>
          <a:xfrm>
            <a:off x="767256" y="1481241"/>
            <a:ext cx="1681655" cy="707886"/>
          </a:xfrm>
          <a:prstGeom prst="rect">
            <a:avLst/>
          </a:prstGeom>
          <a:noFill/>
        </p:spPr>
        <p:txBody>
          <a:bodyPr wrap="square">
            <a:spAutoFit/>
          </a:bodyPr>
          <a:lstStyle/>
          <a:p>
            <a:pPr algn="just"/>
            <a:r>
              <a:rPr lang="en-US" sz="2000">
                <a:solidFill>
                  <a:schemeClr val="dk2"/>
                </a:solidFill>
                <a:latin typeface="Barlow Semi Condensed"/>
                <a:ea typeface="Barlow Semi Condensed"/>
                <a:cs typeface="Barlow Semi Condensed"/>
                <a:sym typeface="Barlow Semi Condensed"/>
              </a:rPr>
              <a:t>Giao diện trang quản trị viên</a:t>
            </a:r>
            <a:endParaRPr lang="en-US" sz="2000">
              <a:latin typeface="Barlow Semi Condensed"/>
              <a:ea typeface="Barlow Semi Condensed"/>
              <a:cs typeface="Barlow Semi Condensed"/>
              <a:sym typeface="Barlow Semi Condensed"/>
            </a:endParaRPr>
          </a:p>
        </p:txBody>
      </p:sp>
      <p:pic>
        <p:nvPicPr>
          <p:cNvPr id="4" name="Picture 3">
            <a:extLst>
              <a:ext uri="{FF2B5EF4-FFF2-40B4-BE49-F238E27FC236}">
                <a16:creationId xmlns:a16="http://schemas.microsoft.com/office/drawing/2014/main" id="{990C03B7-C573-154E-9AB5-48C7FDC55B37}"/>
              </a:ext>
            </a:extLst>
          </p:cNvPr>
          <p:cNvPicPr>
            <a:picLocks noChangeAspect="1"/>
          </p:cNvPicPr>
          <p:nvPr/>
        </p:nvPicPr>
        <p:blipFill>
          <a:blip r:embed="rId3"/>
          <a:stretch>
            <a:fillRect/>
          </a:stretch>
        </p:blipFill>
        <p:spPr>
          <a:xfrm>
            <a:off x="2543501" y="683164"/>
            <a:ext cx="5752378" cy="4330262"/>
          </a:xfrm>
          <a:prstGeom prst="rect">
            <a:avLst/>
          </a:prstGeom>
        </p:spPr>
      </p:pic>
      <p:sp>
        <p:nvSpPr>
          <p:cNvPr id="5" name="TextBox 4">
            <a:extLst>
              <a:ext uri="{FF2B5EF4-FFF2-40B4-BE49-F238E27FC236}">
                <a16:creationId xmlns:a16="http://schemas.microsoft.com/office/drawing/2014/main" id="{AF85B160-459C-AD4F-BA61-3EA4F4FA634E}"/>
              </a:ext>
            </a:extLst>
          </p:cNvPr>
          <p:cNvSpPr txBox="1"/>
          <p:nvPr/>
        </p:nvSpPr>
        <p:spPr>
          <a:xfrm>
            <a:off x="8860536" y="4851112"/>
            <a:ext cx="283464" cy="292388"/>
          </a:xfrm>
          <a:prstGeom prst="rect">
            <a:avLst/>
          </a:prstGeom>
          <a:noFill/>
        </p:spPr>
        <p:txBody>
          <a:bodyPr wrap="square" rtlCol="0">
            <a:spAutoFit/>
          </a:bodyPr>
          <a:lstStyle/>
          <a:p>
            <a:r>
              <a:rPr lang="en-VN" sz="1300">
                <a:latin typeface="Tahoma" panose="020B0604030504040204" pitchFamily="34" charset="0"/>
                <a:ea typeface="Tahoma" panose="020B0604030504040204" pitchFamily="34" charset="0"/>
                <a:cs typeface="Tahoma" panose="020B0604030504040204" pitchFamily="34" charset="0"/>
              </a:rPr>
              <a:t>9</a:t>
            </a:r>
          </a:p>
        </p:txBody>
      </p:sp>
    </p:spTree>
    <p:extLst>
      <p:ext uri="{BB962C8B-B14F-4D97-AF65-F5344CB8AC3E}">
        <p14:creationId xmlns:p14="http://schemas.microsoft.com/office/powerpoint/2010/main" val="68876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9" name="Google Shape;2329;p44"/>
          <p:cNvSpPr txBox="1">
            <a:spLocks noGrp="1"/>
          </p:cNvSpPr>
          <p:nvPr>
            <p:ph type="title"/>
          </p:nvPr>
        </p:nvSpPr>
        <p:spPr>
          <a:xfrm>
            <a:off x="42931" y="794099"/>
            <a:ext cx="5323873" cy="40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400"/>
              <a:t>KẾT LUẬN VÀ HƯỚNG PHÁT TRIỂN</a:t>
            </a:r>
            <a:endParaRPr sz="2400">
              <a:latin typeface="Barlow Semi Condensed Medium"/>
              <a:ea typeface="Barlow Semi Condensed Medium"/>
              <a:cs typeface="Barlow Semi Condensed Medium"/>
              <a:sym typeface="Barlow Semi Condensed Medium"/>
            </a:endParaRPr>
          </a:p>
        </p:txBody>
      </p:sp>
      <p:sp>
        <p:nvSpPr>
          <p:cNvPr id="2330" name="Google Shape;2330;p44"/>
          <p:cNvSpPr txBox="1">
            <a:spLocks noGrp="1"/>
          </p:cNvSpPr>
          <p:nvPr>
            <p:ph type="subTitle" idx="1"/>
          </p:nvPr>
        </p:nvSpPr>
        <p:spPr>
          <a:xfrm>
            <a:off x="1290797" y="2009705"/>
            <a:ext cx="5801119" cy="1163264"/>
          </a:xfrm>
          <a:prstGeom prst="rect">
            <a:avLst/>
          </a:prstGeom>
        </p:spPr>
        <p:txBody>
          <a:bodyPr spcFirstLastPara="1" wrap="square" lIns="91425" tIns="91425" rIns="91425" bIns="91425" anchor="t" anchorCtr="0">
            <a:noAutofit/>
          </a:bodyPr>
          <a:lstStyle/>
          <a:p>
            <a:pPr algn="just">
              <a:lnSpc>
                <a:spcPct val="150000"/>
              </a:lnSpc>
            </a:pPr>
            <a:r>
              <a:rPr lang="vi-VN" sz="2000"/>
              <a:t>- X</a:t>
            </a:r>
            <a:r>
              <a:rPr lang="vi-VN" sz="2000">
                <a:latin typeface="Barlow Semi Condensed"/>
                <a:ea typeface="Barlow Semi Condensed"/>
                <a:cs typeface="Barlow Semi Condensed"/>
                <a:sym typeface="Barlow Semi Condensed"/>
              </a:rPr>
              <a:t>ây dựng hoàn chỉnh website giới thiệu địa điểm du lịch trên địa bàn tỉnh Trà Vinh </a:t>
            </a:r>
          </a:p>
        </p:txBody>
      </p:sp>
      <p:sp>
        <p:nvSpPr>
          <p:cNvPr id="8" name="TextBox 7">
            <a:extLst>
              <a:ext uri="{FF2B5EF4-FFF2-40B4-BE49-F238E27FC236}">
                <a16:creationId xmlns:a16="http://schemas.microsoft.com/office/drawing/2014/main" id="{3C117EFD-7C1C-1C45-9113-DE8585462DC8}"/>
              </a:ext>
            </a:extLst>
          </p:cNvPr>
          <p:cNvSpPr txBox="1"/>
          <p:nvPr/>
        </p:nvSpPr>
        <p:spPr>
          <a:xfrm>
            <a:off x="244606" y="1372219"/>
            <a:ext cx="3946750" cy="461665"/>
          </a:xfrm>
          <a:prstGeom prst="rect">
            <a:avLst/>
          </a:prstGeom>
          <a:noFill/>
        </p:spPr>
        <p:txBody>
          <a:bodyPr wrap="square">
            <a:spAutoFit/>
          </a:bodyPr>
          <a:lstStyle/>
          <a:p>
            <a:pPr algn="ctr"/>
            <a:r>
              <a:rPr lang="en-US" sz="2400">
                <a:solidFill>
                  <a:schemeClr val="dk2"/>
                </a:solidFill>
                <a:latin typeface="Barlow Semi Condensed"/>
                <a:ea typeface="Barlow Semi Condensed"/>
                <a:cs typeface="Barlow Semi Condensed"/>
                <a:sym typeface="Barlow Semi Condensed"/>
              </a:rPr>
              <a:t>Kết quả đạt được</a:t>
            </a:r>
            <a:endParaRPr lang="en-US" sz="2400">
              <a:latin typeface="Barlow Semi Condensed"/>
              <a:ea typeface="Barlow Semi Condensed"/>
              <a:cs typeface="Barlow Semi Condensed"/>
              <a:sym typeface="Barlow Semi Condensed"/>
            </a:endParaRPr>
          </a:p>
        </p:txBody>
      </p:sp>
      <p:pic>
        <p:nvPicPr>
          <p:cNvPr id="3074" name="Picture 2" descr="Vòng tròn Tư vấn nhóm dành cho cha mẹ có con trong độ tuổi từ 14-18 tuổi –  Hướng nghiệp Sông An">
            <a:extLst>
              <a:ext uri="{FF2B5EF4-FFF2-40B4-BE49-F238E27FC236}">
                <a16:creationId xmlns:a16="http://schemas.microsoft.com/office/drawing/2014/main" id="{8F143B67-1CD5-5843-AEA6-80E3F6C16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8611" y="3604437"/>
            <a:ext cx="1539063" cy="1539063"/>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330;p44">
            <a:extLst>
              <a:ext uri="{FF2B5EF4-FFF2-40B4-BE49-F238E27FC236}">
                <a16:creationId xmlns:a16="http://schemas.microsoft.com/office/drawing/2014/main" id="{E419BBA3-D656-6747-818B-C5D539008DBC}"/>
              </a:ext>
            </a:extLst>
          </p:cNvPr>
          <p:cNvSpPr txBox="1">
            <a:spLocks/>
          </p:cNvSpPr>
          <p:nvPr/>
        </p:nvSpPr>
        <p:spPr>
          <a:xfrm>
            <a:off x="1219824" y="3087202"/>
            <a:ext cx="5801119" cy="21549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9pPr>
          </a:lstStyle>
          <a:p>
            <a:pPr algn="just">
              <a:lnSpc>
                <a:spcPct val="150000"/>
              </a:lnSpc>
            </a:pPr>
            <a:r>
              <a:rPr lang="vi-VN" sz="2000"/>
              <a:t>- Đề tài mang tính thực tế cao</a:t>
            </a:r>
          </a:p>
        </p:txBody>
      </p:sp>
      <p:sp>
        <p:nvSpPr>
          <p:cNvPr id="7" name="TextBox 6">
            <a:extLst>
              <a:ext uri="{FF2B5EF4-FFF2-40B4-BE49-F238E27FC236}">
                <a16:creationId xmlns:a16="http://schemas.microsoft.com/office/drawing/2014/main" id="{5E4AA0F9-52C6-8E4E-A8E1-D94135D18D0C}"/>
              </a:ext>
            </a:extLst>
          </p:cNvPr>
          <p:cNvSpPr txBox="1"/>
          <p:nvPr/>
        </p:nvSpPr>
        <p:spPr>
          <a:xfrm>
            <a:off x="8769096" y="4851112"/>
            <a:ext cx="374904" cy="292388"/>
          </a:xfrm>
          <a:prstGeom prst="rect">
            <a:avLst/>
          </a:prstGeom>
          <a:noFill/>
        </p:spPr>
        <p:txBody>
          <a:bodyPr wrap="square" rtlCol="0">
            <a:spAutoFit/>
          </a:bodyPr>
          <a:lstStyle/>
          <a:p>
            <a:r>
              <a:rPr lang="en-VN" sz="1300">
                <a:latin typeface="Tahoma" panose="020B0604030504040204" pitchFamily="34" charset="0"/>
                <a:ea typeface="Tahoma" panose="020B0604030504040204" pitchFamily="34" charset="0"/>
                <a:cs typeface="Tahoma" panose="020B0604030504040204" pitchFamily="34" charset="0"/>
              </a:rPr>
              <a:t>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30">
                                            <p:txEl>
                                              <p:pRg st="0" end="0"/>
                                            </p:txEl>
                                          </p:spTgt>
                                        </p:tgtEl>
                                        <p:attrNameLst>
                                          <p:attrName>style.visibility</p:attrName>
                                        </p:attrNameLst>
                                      </p:cBhvr>
                                      <p:to>
                                        <p:strVal val="visible"/>
                                      </p:to>
                                    </p:set>
                                    <p:anim calcmode="lin" valueType="num">
                                      <p:cBhvr additive="base">
                                        <p:cTn id="13" dur="500" fill="hold"/>
                                        <p:tgtEl>
                                          <p:spTgt spid="233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0" grpId="0" build="p"/>
      <p:bldP spid="8"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grpSp>
        <p:nvGrpSpPr>
          <p:cNvPr id="2326" name="Google Shape;2326;p44"/>
          <p:cNvGrpSpPr/>
          <p:nvPr/>
        </p:nvGrpSpPr>
        <p:grpSpPr>
          <a:xfrm>
            <a:off x="6729963" y="1439897"/>
            <a:ext cx="2265181" cy="2263706"/>
            <a:chOff x="4522050" y="622650"/>
            <a:chExt cx="3898200" cy="3898200"/>
          </a:xfrm>
          <a:gradFill>
            <a:gsLst>
              <a:gs pos="12000">
                <a:schemeClr val="accent1">
                  <a:lumMod val="5000"/>
                  <a:lumOff val="95000"/>
                </a:schemeClr>
              </a:gs>
              <a:gs pos="0">
                <a:schemeClr val="accent1">
                  <a:lumMod val="45000"/>
                  <a:lumOff val="55000"/>
                </a:schemeClr>
              </a:gs>
              <a:gs pos="0">
                <a:schemeClr val="accent1">
                  <a:lumMod val="30000"/>
                  <a:lumOff val="70000"/>
                </a:schemeClr>
              </a:gs>
            </a:gsLst>
            <a:lin ang="5400000" scaled="1"/>
          </a:gradFill>
        </p:grpSpPr>
        <p:sp>
          <p:nvSpPr>
            <p:cNvPr id="2327" name="Google Shape;2327;p44"/>
            <p:cNvSpPr/>
            <p:nvPr/>
          </p:nvSpPr>
          <p:spPr>
            <a:xfrm>
              <a:off x="4522050" y="622650"/>
              <a:ext cx="3898200" cy="3898200"/>
            </a:xfrm>
            <a:prstGeom prst="ellipse">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4698900" y="799500"/>
              <a:ext cx="3544500" cy="3544500"/>
            </a:xfrm>
            <a:prstGeom prst="ellipse">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9" name="Google Shape;2329;p44"/>
          <p:cNvSpPr txBox="1">
            <a:spLocks noGrp="1"/>
          </p:cNvSpPr>
          <p:nvPr>
            <p:ph type="title"/>
          </p:nvPr>
        </p:nvSpPr>
        <p:spPr>
          <a:xfrm>
            <a:off x="42931" y="794099"/>
            <a:ext cx="5323873" cy="40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400"/>
              <a:t>KẾT LUẬN VÀ HƯỚNG PHÁT TRIỂN</a:t>
            </a:r>
            <a:endParaRPr sz="2400">
              <a:latin typeface="Barlow Semi Condensed Medium"/>
              <a:ea typeface="Barlow Semi Condensed Medium"/>
              <a:cs typeface="Barlow Semi Condensed Medium"/>
              <a:sym typeface="Barlow Semi Condensed Medium"/>
            </a:endParaRPr>
          </a:p>
        </p:txBody>
      </p:sp>
      <p:sp>
        <p:nvSpPr>
          <p:cNvPr id="2330" name="Google Shape;2330;p44"/>
          <p:cNvSpPr txBox="1">
            <a:spLocks noGrp="1"/>
          </p:cNvSpPr>
          <p:nvPr>
            <p:ph type="subTitle" idx="1"/>
          </p:nvPr>
        </p:nvSpPr>
        <p:spPr>
          <a:xfrm>
            <a:off x="1041776" y="2657749"/>
            <a:ext cx="5169944" cy="1119035"/>
          </a:xfrm>
          <a:prstGeom prst="rect">
            <a:avLst/>
          </a:prstGeom>
        </p:spPr>
        <p:txBody>
          <a:bodyPr spcFirstLastPara="1" wrap="square" lIns="91425" tIns="91425" rIns="91425" bIns="91425" anchor="t" anchorCtr="0">
            <a:noAutofit/>
          </a:bodyPr>
          <a:lstStyle/>
          <a:p>
            <a:pPr algn="just">
              <a:lnSpc>
                <a:spcPct val="150000"/>
              </a:lnSpc>
            </a:pPr>
            <a:r>
              <a:rPr lang="vi-VN" sz="2000"/>
              <a:t>- Đưa thêm các trang tin tức và sự kiện gồm thông tin liên quan đến hoạt động du lịch trong tỉnh.</a:t>
            </a:r>
          </a:p>
        </p:txBody>
      </p:sp>
      <p:sp>
        <p:nvSpPr>
          <p:cNvPr id="8" name="TextBox 7">
            <a:extLst>
              <a:ext uri="{FF2B5EF4-FFF2-40B4-BE49-F238E27FC236}">
                <a16:creationId xmlns:a16="http://schemas.microsoft.com/office/drawing/2014/main" id="{3C117EFD-7C1C-1C45-9113-DE8585462DC8}"/>
              </a:ext>
            </a:extLst>
          </p:cNvPr>
          <p:cNvSpPr txBox="1"/>
          <p:nvPr/>
        </p:nvSpPr>
        <p:spPr>
          <a:xfrm>
            <a:off x="0" y="1330537"/>
            <a:ext cx="4572000" cy="461665"/>
          </a:xfrm>
          <a:prstGeom prst="rect">
            <a:avLst/>
          </a:prstGeom>
          <a:noFill/>
        </p:spPr>
        <p:txBody>
          <a:bodyPr wrap="square">
            <a:spAutoFit/>
          </a:bodyPr>
          <a:lstStyle/>
          <a:p>
            <a:pPr algn="ctr"/>
            <a:r>
              <a:rPr lang="en-US" sz="2400">
                <a:solidFill>
                  <a:schemeClr val="dk2"/>
                </a:solidFill>
                <a:latin typeface="Barlow Semi Condensed"/>
                <a:ea typeface="Barlow Semi Condensed"/>
                <a:cs typeface="Barlow Semi Condensed"/>
                <a:sym typeface="Barlow Semi Condensed"/>
              </a:rPr>
              <a:t>Hướng phát triển</a:t>
            </a:r>
            <a:endParaRPr lang="en-US" sz="2400">
              <a:latin typeface="Barlow Semi Condensed"/>
              <a:ea typeface="Barlow Semi Condensed"/>
              <a:cs typeface="Barlow Semi Condensed"/>
              <a:sym typeface="Barlow Semi Condensed"/>
            </a:endParaRPr>
          </a:p>
        </p:txBody>
      </p:sp>
      <p:pic>
        <p:nvPicPr>
          <p:cNvPr id="2050" name="Picture 2">
            <a:extLst>
              <a:ext uri="{FF2B5EF4-FFF2-40B4-BE49-F238E27FC236}">
                <a16:creationId xmlns:a16="http://schemas.microsoft.com/office/drawing/2014/main" id="{22296453-5842-D641-9770-452273465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8" y="1478534"/>
            <a:ext cx="1912582" cy="1912582"/>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2330;p44">
            <a:extLst>
              <a:ext uri="{FF2B5EF4-FFF2-40B4-BE49-F238E27FC236}">
                <a16:creationId xmlns:a16="http://schemas.microsoft.com/office/drawing/2014/main" id="{26EAA1AD-45B8-8549-910A-5972256EE5ED}"/>
              </a:ext>
            </a:extLst>
          </p:cNvPr>
          <p:cNvSpPr txBox="1">
            <a:spLocks/>
          </p:cNvSpPr>
          <p:nvPr/>
        </p:nvSpPr>
        <p:spPr>
          <a:xfrm>
            <a:off x="1041776" y="1749029"/>
            <a:ext cx="5169944" cy="11190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9pPr>
          </a:lstStyle>
          <a:p>
            <a:pPr algn="just">
              <a:lnSpc>
                <a:spcPct val="150000"/>
              </a:lnSpc>
            </a:pPr>
            <a:r>
              <a:rPr lang="vi-VN" sz="2000"/>
              <a:t>- Kết hợp các tính năng hỗ trợ dịch vụ cho khách du lịch như: đặt tour, đặt khách sạn trực tuyến.</a:t>
            </a:r>
          </a:p>
          <a:p>
            <a:pPr algn="just">
              <a:lnSpc>
                <a:spcPct val="150000"/>
              </a:lnSpc>
            </a:pPr>
            <a:endParaRPr lang="vi-VN" sz="2000"/>
          </a:p>
        </p:txBody>
      </p:sp>
      <p:sp>
        <p:nvSpPr>
          <p:cNvPr id="10" name="TextBox 9">
            <a:extLst>
              <a:ext uri="{FF2B5EF4-FFF2-40B4-BE49-F238E27FC236}">
                <a16:creationId xmlns:a16="http://schemas.microsoft.com/office/drawing/2014/main" id="{D04C3750-A71A-2241-BC95-EA2DBA5D04E8}"/>
              </a:ext>
            </a:extLst>
          </p:cNvPr>
          <p:cNvSpPr txBox="1"/>
          <p:nvPr/>
        </p:nvSpPr>
        <p:spPr>
          <a:xfrm>
            <a:off x="8745310" y="4851112"/>
            <a:ext cx="398690" cy="292388"/>
          </a:xfrm>
          <a:prstGeom prst="rect">
            <a:avLst/>
          </a:prstGeom>
          <a:noFill/>
        </p:spPr>
        <p:txBody>
          <a:bodyPr wrap="square" rtlCol="0">
            <a:spAutoFit/>
          </a:bodyPr>
          <a:lstStyle/>
          <a:p>
            <a:r>
              <a:rPr lang="en-VN" sz="1300">
                <a:latin typeface="Tahoma" panose="020B0604030504040204" pitchFamily="34" charset="0"/>
                <a:ea typeface="Tahoma" panose="020B0604030504040204" pitchFamily="34" charset="0"/>
                <a:cs typeface="Tahoma" panose="020B0604030504040204" pitchFamily="34" charset="0"/>
              </a:rPr>
              <a:t>11</a:t>
            </a:r>
          </a:p>
        </p:txBody>
      </p:sp>
    </p:spTree>
    <p:extLst>
      <p:ext uri="{BB962C8B-B14F-4D97-AF65-F5344CB8AC3E}">
        <p14:creationId xmlns:p14="http://schemas.microsoft.com/office/powerpoint/2010/main" val="109688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30">
                                            <p:txEl>
                                              <p:pRg st="0" end="0"/>
                                            </p:txEl>
                                          </p:spTgt>
                                        </p:tgtEl>
                                        <p:attrNameLst>
                                          <p:attrName>style.visibility</p:attrName>
                                        </p:attrNameLst>
                                      </p:cBhvr>
                                      <p:to>
                                        <p:strVal val="visible"/>
                                      </p:to>
                                    </p:set>
                                    <p:anim calcmode="lin" valueType="num">
                                      <p:cBhvr additive="base">
                                        <p:cTn id="19" dur="500" fill="hold"/>
                                        <p:tgtEl>
                                          <p:spTgt spid="233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0" grpId="0" build="p"/>
      <p:bldP spid="8" grpId="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grpSp>
        <p:nvGrpSpPr>
          <p:cNvPr id="2326" name="Google Shape;2326;p44"/>
          <p:cNvGrpSpPr/>
          <p:nvPr/>
        </p:nvGrpSpPr>
        <p:grpSpPr>
          <a:xfrm>
            <a:off x="6177070" y="1377945"/>
            <a:ext cx="2456567" cy="2387607"/>
            <a:chOff x="4522050" y="622650"/>
            <a:chExt cx="3898200" cy="3898200"/>
          </a:xfrm>
        </p:grpSpPr>
        <p:sp>
          <p:nvSpPr>
            <p:cNvPr id="2327" name="Google Shape;2327;p44"/>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4698900" y="799500"/>
              <a:ext cx="3544500" cy="3544500"/>
            </a:xfrm>
            <a:prstGeom prst="ellipse">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329;p44">
            <a:extLst>
              <a:ext uri="{FF2B5EF4-FFF2-40B4-BE49-F238E27FC236}">
                <a16:creationId xmlns:a16="http://schemas.microsoft.com/office/drawing/2014/main" id="{B1A6164D-A9E8-A441-987F-7D14C0760D3D}"/>
              </a:ext>
            </a:extLst>
          </p:cNvPr>
          <p:cNvSpPr txBox="1">
            <a:spLocks noGrp="1"/>
          </p:cNvSpPr>
          <p:nvPr>
            <p:ph type="title"/>
          </p:nvPr>
        </p:nvSpPr>
        <p:spPr>
          <a:xfrm>
            <a:off x="265814" y="2206460"/>
            <a:ext cx="5635256" cy="73057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800"/>
              <a:t>CẢM ƠN QUÝ THẦY CÔ ĐÃ THEO DÕI</a:t>
            </a:r>
            <a:endParaRPr sz="2800">
              <a:latin typeface="Barlow Semi Condensed Medium"/>
              <a:ea typeface="Barlow Semi Condensed Medium"/>
              <a:cs typeface="Barlow Semi Condensed Medium"/>
              <a:sym typeface="Barlow Semi Condensed Medium"/>
            </a:endParaRPr>
          </a:p>
        </p:txBody>
      </p:sp>
      <p:pic>
        <p:nvPicPr>
          <p:cNvPr id="1028" name="Picture 4">
            <a:extLst>
              <a:ext uri="{FF2B5EF4-FFF2-40B4-BE49-F238E27FC236}">
                <a16:creationId xmlns:a16="http://schemas.microsoft.com/office/drawing/2014/main" id="{98C033FD-9ED8-D64F-BF6D-4E2A3B650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403" y="1486264"/>
            <a:ext cx="1901899" cy="190189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9BA7760-4C4D-0D4D-8557-5746F51D31A4}"/>
              </a:ext>
            </a:extLst>
          </p:cNvPr>
          <p:cNvSpPr txBox="1"/>
          <p:nvPr/>
        </p:nvSpPr>
        <p:spPr>
          <a:xfrm>
            <a:off x="8750808" y="4851112"/>
            <a:ext cx="393192" cy="292388"/>
          </a:xfrm>
          <a:prstGeom prst="rect">
            <a:avLst/>
          </a:prstGeom>
          <a:noFill/>
        </p:spPr>
        <p:txBody>
          <a:bodyPr wrap="square" rtlCol="0">
            <a:spAutoFit/>
          </a:bodyPr>
          <a:lstStyle/>
          <a:p>
            <a:r>
              <a:rPr lang="en-VN" sz="1300">
                <a:latin typeface="Tahoma" panose="020B0604030504040204" pitchFamily="34" charset="0"/>
                <a:ea typeface="Tahoma" panose="020B0604030504040204" pitchFamily="34" charset="0"/>
                <a:cs typeface="Tahoma" panose="020B0604030504040204" pitchFamily="34" charset="0"/>
              </a:rPr>
              <a:t>12</a:t>
            </a:r>
          </a:p>
        </p:txBody>
      </p:sp>
    </p:spTree>
    <p:extLst>
      <p:ext uri="{BB962C8B-B14F-4D97-AF65-F5344CB8AC3E}">
        <p14:creationId xmlns:p14="http://schemas.microsoft.com/office/powerpoint/2010/main" val="1718903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465833" y="143805"/>
            <a:ext cx="635100" cy="734640"/>
            <a:chOff x="731647" y="573573"/>
            <a:chExt cx="635100" cy="734640"/>
          </a:xfrm>
        </p:grpSpPr>
        <p:grpSp>
          <p:nvGrpSpPr>
            <p:cNvPr id="1897" name="Google Shape;1897;p37"/>
            <p:cNvGrpSpPr/>
            <p:nvPr/>
          </p:nvGrpSpPr>
          <p:grpSpPr>
            <a:xfrm>
              <a:off x="731647" y="573573"/>
              <a:ext cx="635100" cy="635100"/>
              <a:chOff x="917231" y="750460"/>
              <a:chExt cx="635100" cy="635100"/>
            </a:xfrm>
          </p:grpSpPr>
          <p:sp>
            <p:nvSpPr>
              <p:cNvPr id="1898" name="Google Shape;1898;p37"/>
              <p:cNvSpPr/>
              <p:nvPr/>
            </p:nvSpPr>
            <p:spPr>
              <a:xfrm>
                <a:off x="917231" y="750460"/>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37"/>
            <p:cNvGrpSpPr/>
            <p:nvPr/>
          </p:nvGrpSpPr>
          <p:grpSpPr>
            <a:xfrm>
              <a:off x="961679" y="1281213"/>
              <a:ext cx="175013" cy="27000"/>
              <a:chOff x="5662375" y="212375"/>
              <a:chExt cx="175013" cy="27000"/>
            </a:xfrm>
          </p:grpSpPr>
          <p:sp>
            <p:nvSpPr>
              <p:cNvPr id="1901" name="Google Shape;190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02" name="Google Shape;190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03" name="Google Shape;190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1904" name="Google Shape;1904;p37"/>
          <p:cNvGrpSpPr/>
          <p:nvPr/>
        </p:nvGrpSpPr>
        <p:grpSpPr>
          <a:xfrm>
            <a:off x="450309" y="1081699"/>
            <a:ext cx="635100" cy="733490"/>
            <a:chOff x="731647" y="1650460"/>
            <a:chExt cx="635100" cy="733490"/>
          </a:xfrm>
        </p:grpSpPr>
        <p:grpSp>
          <p:nvGrpSpPr>
            <p:cNvPr id="1905" name="Google Shape;1905;p37"/>
            <p:cNvGrpSpPr/>
            <p:nvPr/>
          </p:nvGrpSpPr>
          <p:grpSpPr>
            <a:xfrm>
              <a:off x="731647" y="1650460"/>
              <a:ext cx="635100" cy="635100"/>
              <a:chOff x="917231" y="1827973"/>
              <a:chExt cx="635100" cy="635100"/>
            </a:xfrm>
          </p:grpSpPr>
          <p:sp>
            <p:nvSpPr>
              <p:cNvPr id="1906" name="Google Shape;190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37"/>
            <p:cNvGrpSpPr/>
            <p:nvPr/>
          </p:nvGrpSpPr>
          <p:grpSpPr>
            <a:xfrm>
              <a:off x="961679" y="2356951"/>
              <a:ext cx="175013" cy="27000"/>
              <a:chOff x="5662375" y="212375"/>
              <a:chExt cx="175013" cy="27000"/>
            </a:xfrm>
          </p:grpSpPr>
          <p:sp>
            <p:nvSpPr>
              <p:cNvPr id="1909" name="Google Shape;190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10" name="Google Shape;191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11" name="Google Shape;191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1912" name="Google Shape;1912;p37"/>
          <p:cNvGrpSpPr/>
          <p:nvPr/>
        </p:nvGrpSpPr>
        <p:grpSpPr>
          <a:xfrm>
            <a:off x="480076" y="2047040"/>
            <a:ext cx="635100" cy="734984"/>
            <a:chOff x="731647" y="2728277"/>
            <a:chExt cx="635100" cy="734984"/>
          </a:xfrm>
        </p:grpSpPr>
        <p:grpSp>
          <p:nvGrpSpPr>
            <p:cNvPr id="1913" name="Google Shape;1913;p37"/>
            <p:cNvGrpSpPr/>
            <p:nvPr/>
          </p:nvGrpSpPr>
          <p:grpSpPr>
            <a:xfrm>
              <a:off x="731647" y="2728277"/>
              <a:ext cx="635100" cy="635100"/>
              <a:chOff x="917231" y="2905502"/>
              <a:chExt cx="635100" cy="635100"/>
            </a:xfrm>
          </p:grpSpPr>
          <p:sp>
            <p:nvSpPr>
              <p:cNvPr id="1914" name="Google Shape;191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6" name="Google Shape;1916;p37"/>
            <p:cNvGrpSpPr/>
            <p:nvPr/>
          </p:nvGrpSpPr>
          <p:grpSpPr>
            <a:xfrm>
              <a:off x="961679" y="3436260"/>
              <a:ext cx="175013" cy="27000"/>
              <a:chOff x="5662375" y="212375"/>
              <a:chExt cx="175013" cy="27000"/>
            </a:xfrm>
          </p:grpSpPr>
          <p:sp>
            <p:nvSpPr>
              <p:cNvPr id="1917" name="Google Shape;191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18" name="Google Shape;191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19" name="Google Shape;191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1920" name="Google Shape;1920;p37"/>
          <p:cNvGrpSpPr/>
          <p:nvPr/>
        </p:nvGrpSpPr>
        <p:grpSpPr>
          <a:xfrm>
            <a:off x="475883" y="3040570"/>
            <a:ext cx="635100" cy="734704"/>
            <a:chOff x="731647" y="3806675"/>
            <a:chExt cx="635100" cy="734704"/>
          </a:xfrm>
        </p:grpSpPr>
        <p:grpSp>
          <p:nvGrpSpPr>
            <p:cNvPr id="1921" name="Google Shape;1921;p37"/>
            <p:cNvGrpSpPr/>
            <p:nvPr/>
          </p:nvGrpSpPr>
          <p:grpSpPr>
            <a:xfrm>
              <a:off x="731647" y="3806675"/>
              <a:ext cx="635100" cy="635100"/>
              <a:chOff x="917231" y="3983097"/>
              <a:chExt cx="635100" cy="635100"/>
            </a:xfrm>
          </p:grpSpPr>
          <p:sp>
            <p:nvSpPr>
              <p:cNvPr id="1922" name="Google Shape;192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37"/>
            <p:cNvGrpSpPr/>
            <p:nvPr/>
          </p:nvGrpSpPr>
          <p:grpSpPr>
            <a:xfrm>
              <a:off x="961679" y="4514379"/>
              <a:ext cx="175013" cy="27000"/>
              <a:chOff x="5662375" y="212375"/>
              <a:chExt cx="175013" cy="27000"/>
            </a:xfrm>
          </p:grpSpPr>
          <p:sp>
            <p:nvSpPr>
              <p:cNvPr id="1925" name="Google Shape;192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26" name="Google Shape;192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27" name="Google Shape;192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1937" name="Google Shape;1937;p37"/>
          <p:cNvSpPr txBox="1">
            <a:spLocks noGrp="1"/>
          </p:cNvSpPr>
          <p:nvPr>
            <p:ph type="title" idx="9"/>
          </p:nvPr>
        </p:nvSpPr>
        <p:spPr>
          <a:xfrm>
            <a:off x="548002" y="29260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938" name="Google Shape;1938;p37"/>
          <p:cNvSpPr txBox="1">
            <a:spLocks noGrp="1"/>
          </p:cNvSpPr>
          <p:nvPr>
            <p:ph type="title" idx="13"/>
          </p:nvPr>
        </p:nvSpPr>
        <p:spPr>
          <a:xfrm>
            <a:off x="532478" y="1232607"/>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939" name="Google Shape;1939;p37"/>
          <p:cNvSpPr txBox="1">
            <a:spLocks noGrp="1"/>
          </p:cNvSpPr>
          <p:nvPr>
            <p:ph type="title" idx="14"/>
          </p:nvPr>
        </p:nvSpPr>
        <p:spPr>
          <a:xfrm>
            <a:off x="562245" y="2199123"/>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940" name="Google Shape;1940;p37"/>
          <p:cNvSpPr txBox="1">
            <a:spLocks noGrp="1"/>
          </p:cNvSpPr>
          <p:nvPr>
            <p:ph type="title" idx="15"/>
          </p:nvPr>
        </p:nvSpPr>
        <p:spPr>
          <a:xfrm>
            <a:off x="558052" y="3193247"/>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941" name="Google Shape;1941;p37"/>
          <p:cNvGrpSpPr/>
          <p:nvPr/>
        </p:nvGrpSpPr>
        <p:grpSpPr>
          <a:xfrm>
            <a:off x="5087806" y="1312522"/>
            <a:ext cx="4077911" cy="3058310"/>
            <a:chOff x="862950" y="825025"/>
            <a:chExt cx="5862650" cy="4111175"/>
          </a:xfrm>
        </p:grpSpPr>
        <p:sp>
          <p:nvSpPr>
            <p:cNvPr id="1942" name="Google Shape;1942;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1896;p37">
            <a:extLst>
              <a:ext uri="{FF2B5EF4-FFF2-40B4-BE49-F238E27FC236}">
                <a16:creationId xmlns:a16="http://schemas.microsoft.com/office/drawing/2014/main" id="{6F90CAE9-62EB-A645-A3A3-B71F83D61B55}"/>
              </a:ext>
            </a:extLst>
          </p:cNvPr>
          <p:cNvGrpSpPr/>
          <p:nvPr/>
        </p:nvGrpSpPr>
        <p:grpSpPr>
          <a:xfrm>
            <a:off x="496450" y="3988629"/>
            <a:ext cx="635100" cy="734640"/>
            <a:chOff x="731647" y="573573"/>
            <a:chExt cx="635100" cy="734640"/>
          </a:xfrm>
        </p:grpSpPr>
        <p:grpSp>
          <p:nvGrpSpPr>
            <p:cNvPr id="258" name="Google Shape;1897;p37">
              <a:extLst>
                <a:ext uri="{FF2B5EF4-FFF2-40B4-BE49-F238E27FC236}">
                  <a16:creationId xmlns:a16="http://schemas.microsoft.com/office/drawing/2014/main" id="{0C15C3F9-7823-AC40-8FDA-E1182E9F5B56}"/>
                </a:ext>
              </a:extLst>
            </p:cNvPr>
            <p:cNvGrpSpPr/>
            <p:nvPr/>
          </p:nvGrpSpPr>
          <p:grpSpPr>
            <a:xfrm>
              <a:off x="731647" y="573573"/>
              <a:ext cx="635100" cy="635100"/>
              <a:chOff x="917231" y="750460"/>
              <a:chExt cx="635100" cy="635100"/>
            </a:xfrm>
          </p:grpSpPr>
          <p:sp>
            <p:nvSpPr>
              <p:cNvPr id="263" name="Google Shape;1898;p37">
                <a:extLst>
                  <a:ext uri="{FF2B5EF4-FFF2-40B4-BE49-F238E27FC236}">
                    <a16:creationId xmlns:a16="http://schemas.microsoft.com/office/drawing/2014/main" id="{8972B422-E1E0-4246-A683-587DF60FFB53}"/>
                  </a:ext>
                </a:extLst>
              </p:cNvPr>
              <p:cNvSpPr/>
              <p:nvPr/>
            </p:nvSpPr>
            <p:spPr>
              <a:xfrm>
                <a:off x="917231" y="750460"/>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899;p37">
                <a:extLst>
                  <a:ext uri="{FF2B5EF4-FFF2-40B4-BE49-F238E27FC236}">
                    <a16:creationId xmlns:a16="http://schemas.microsoft.com/office/drawing/2014/main" id="{82615DCC-BA0C-6646-BEB8-F122A2ABB68E}"/>
                  </a:ext>
                </a:extLst>
              </p:cNvPr>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1900;p37">
              <a:extLst>
                <a:ext uri="{FF2B5EF4-FFF2-40B4-BE49-F238E27FC236}">
                  <a16:creationId xmlns:a16="http://schemas.microsoft.com/office/drawing/2014/main" id="{1D403132-8A25-1548-AE87-ECFBBE59DA66}"/>
                </a:ext>
              </a:extLst>
            </p:cNvPr>
            <p:cNvGrpSpPr/>
            <p:nvPr/>
          </p:nvGrpSpPr>
          <p:grpSpPr>
            <a:xfrm>
              <a:off x="961679" y="1281213"/>
              <a:ext cx="175013" cy="27000"/>
              <a:chOff x="5662375" y="212375"/>
              <a:chExt cx="175013" cy="27000"/>
            </a:xfrm>
          </p:grpSpPr>
          <p:sp>
            <p:nvSpPr>
              <p:cNvPr id="260" name="Google Shape;1901;p37">
                <a:extLst>
                  <a:ext uri="{FF2B5EF4-FFF2-40B4-BE49-F238E27FC236}">
                    <a16:creationId xmlns:a16="http://schemas.microsoft.com/office/drawing/2014/main" id="{FA157284-42FE-8C48-94E8-95A8D5CCA70E}"/>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1" name="Google Shape;1902;p37">
                <a:extLst>
                  <a:ext uri="{FF2B5EF4-FFF2-40B4-BE49-F238E27FC236}">
                    <a16:creationId xmlns:a16="http://schemas.microsoft.com/office/drawing/2014/main" id="{1764E987-8431-6448-B5AE-9FEA3F3E4D6C}"/>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2" name="Google Shape;1903;p37">
                <a:extLst>
                  <a:ext uri="{FF2B5EF4-FFF2-40B4-BE49-F238E27FC236}">
                    <a16:creationId xmlns:a16="http://schemas.microsoft.com/office/drawing/2014/main" id="{99ED343A-2EDB-3545-B817-461C62537209}"/>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65" name="Google Shape;1929;p37">
            <a:extLst>
              <a:ext uri="{FF2B5EF4-FFF2-40B4-BE49-F238E27FC236}">
                <a16:creationId xmlns:a16="http://schemas.microsoft.com/office/drawing/2014/main" id="{4E55F59C-0632-5B43-A0EC-4E95E93367C2}"/>
              </a:ext>
            </a:extLst>
          </p:cNvPr>
          <p:cNvSpPr txBox="1">
            <a:spLocks/>
          </p:cNvSpPr>
          <p:nvPr/>
        </p:nvSpPr>
        <p:spPr>
          <a:xfrm>
            <a:off x="1171254" y="2169265"/>
            <a:ext cx="308538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2000"/>
              <a:t>HIỆN THỰC HOÁ NGHIÊN CỨU</a:t>
            </a:r>
          </a:p>
        </p:txBody>
      </p:sp>
      <p:sp>
        <p:nvSpPr>
          <p:cNvPr id="267" name="Google Shape;1937;p37">
            <a:extLst>
              <a:ext uri="{FF2B5EF4-FFF2-40B4-BE49-F238E27FC236}">
                <a16:creationId xmlns:a16="http://schemas.microsoft.com/office/drawing/2014/main" id="{168069D6-C51B-5C45-B1F2-89FDD4153D5E}"/>
              </a:ext>
            </a:extLst>
          </p:cNvPr>
          <p:cNvSpPr txBox="1">
            <a:spLocks/>
          </p:cNvSpPr>
          <p:nvPr/>
        </p:nvSpPr>
        <p:spPr>
          <a:xfrm>
            <a:off x="578619" y="4137432"/>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en"/>
              <a:t>05</a:t>
            </a:r>
          </a:p>
        </p:txBody>
      </p:sp>
      <p:sp>
        <p:nvSpPr>
          <p:cNvPr id="276" name="Google Shape;1929;p37">
            <a:extLst>
              <a:ext uri="{FF2B5EF4-FFF2-40B4-BE49-F238E27FC236}">
                <a16:creationId xmlns:a16="http://schemas.microsoft.com/office/drawing/2014/main" id="{31F8DD4F-2606-8346-87FF-9CEF4B7D0FBA}"/>
              </a:ext>
            </a:extLst>
          </p:cNvPr>
          <p:cNvSpPr txBox="1">
            <a:spLocks/>
          </p:cNvSpPr>
          <p:nvPr/>
        </p:nvSpPr>
        <p:spPr>
          <a:xfrm>
            <a:off x="1167061" y="3193247"/>
            <a:ext cx="26151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2000"/>
              <a:t>KẾT QUẢ NGHIÊN CỨU</a:t>
            </a:r>
          </a:p>
        </p:txBody>
      </p:sp>
      <p:sp>
        <p:nvSpPr>
          <p:cNvPr id="277" name="Google Shape;1929;p37">
            <a:extLst>
              <a:ext uri="{FF2B5EF4-FFF2-40B4-BE49-F238E27FC236}">
                <a16:creationId xmlns:a16="http://schemas.microsoft.com/office/drawing/2014/main" id="{0A9BA257-B867-A248-9411-7C8B11BC92DD}"/>
              </a:ext>
            </a:extLst>
          </p:cNvPr>
          <p:cNvSpPr txBox="1">
            <a:spLocks/>
          </p:cNvSpPr>
          <p:nvPr/>
        </p:nvSpPr>
        <p:spPr>
          <a:xfrm>
            <a:off x="1213722" y="1179060"/>
            <a:ext cx="26151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2000"/>
              <a:t>CƠ SỞ LÝ THUYẾT</a:t>
            </a:r>
          </a:p>
        </p:txBody>
      </p:sp>
      <p:sp>
        <p:nvSpPr>
          <p:cNvPr id="278" name="Google Shape;1929;p37">
            <a:extLst>
              <a:ext uri="{FF2B5EF4-FFF2-40B4-BE49-F238E27FC236}">
                <a16:creationId xmlns:a16="http://schemas.microsoft.com/office/drawing/2014/main" id="{DFFF10EF-A394-4747-ACF4-FF2D34FA6E1C}"/>
              </a:ext>
            </a:extLst>
          </p:cNvPr>
          <p:cNvSpPr txBox="1">
            <a:spLocks/>
          </p:cNvSpPr>
          <p:nvPr/>
        </p:nvSpPr>
        <p:spPr>
          <a:xfrm>
            <a:off x="1182101" y="4104575"/>
            <a:ext cx="3553212"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2000"/>
              <a:t>KẾT LUẬN VÀ HƯỚNG PHÁT TRIỂN</a:t>
            </a:r>
          </a:p>
        </p:txBody>
      </p:sp>
      <p:sp>
        <p:nvSpPr>
          <p:cNvPr id="279" name="Google Shape;1929;p37">
            <a:extLst>
              <a:ext uri="{FF2B5EF4-FFF2-40B4-BE49-F238E27FC236}">
                <a16:creationId xmlns:a16="http://schemas.microsoft.com/office/drawing/2014/main" id="{C9BD1DEF-EE52-F04C-837D-5D8A7E7A0E99}"/>
              </a:ext>
            </a:extLst>
          </p:cNvPr>
          <p:cNvSpPr txBox="1">
            <a:spLocks/>
          </p:cNvSpPr>
          <p:nvPr/>
        </p:nvSpPr>
        <p:spPr>
          <a:xfrm>
            <a:off x="1229246" y="283144"/>
            <a:ext cx="26151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sz="2000"/>
              <a:t>ĐẶT VẤN ĐỀ</a:t>
            </a:r>
          </a:p>
        </p:txBody>
      </p:sp>
      <p:sp>
        <p:nvSpPr>
          <p:cNvPr id="288" name="Google Shape;2227;p41">
            <a:extLst>
              <a:ext uri="{FF2B5EF4-FFF2-40B4-BE49-F238E27FC236}">
                <a16:creationId xmlns:a16="http://schemas.microsoft.com/office/drawing/2014/main" id="{07DE5C44-E918-CA45-91E7-6F224DD94609}"/>
              </a:ext>
            </a:extLst>
          </p:cNvPr>
          <p:cNvSpPr txBox="1">
            <a:spLocks/>
          </p:cNvSpPr>
          <p:nvPr/>
        </p:nvSpPr>
        <p:spPr>
          <a:xfrm>
            <a:off x="5853319" y="128373"/>
            <a:ext cx="1947600"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2800"/>
              <a:t>NỘI DUNG</a:t>
            </a:r>
          </a:p>
        </p:txBody>
      </p:sp>
      <p:sp>
        <p:nvSpPr>
          <p:cNvPr id="18" name="TextBox 17">
            <a:extLst>
              <a:ext uri="{FF2B5EF4-FFF2-40B4-BE49-F238E27FC236}">
                <a16:creationId xmlns:a16="http://schemas.microsoft.com/office/drawing/2014/main" id="{BEF721BC-5CE0-B745-B236-C0EF0DCA82FA}"/>
              </a:ext>
            </a:extLst>
          </p:cNvPr>
          <p:cNvSpPr txBox="1"/>
          <p:nvPr/>
        </p:nvSpPr>
        <p:spPr>
          <a:xfrm>
            <a:off x="4735312" y="3723772"/>
            <a:ext cx="184731" cy="307777"/>
          </a:xfrm>
          <a:prstGeom prst="rect">
            <a:avLst/>
          </a:prstGeom>
          <a:noFill/>
        </p:spPr>
        <p:txBody>
          <a:bodyPr wrap="none" rtlCol="0">
            <a:spAutoFit/>
          </a:bodyPr>
          <a:lstStyle/>
          <a:p>
            <a:endParaRPr lang="en-VN"/>
          </a:p>
        </p:txBody>
      </p:sp>
      <p:sp>
        <p:nvSpPr>
          <p:cNvPr id="266" name="TextBox 265">
            <a:extLst>
              <a:ext uri="{FF2B5EF4-FFF2-40B4-BE49-F238E27FC236}">
                <a16:creationId xmlns:a16="http://schemas.microsoft.com/office/drawing/2014/main" id="{3DDA8847-7569-374A-939C-FD520840E213}"/>
              </a:ext>
            </a:extLst>
          </p:cNvPr>
          <p:cNvSpPr txBox="1"/>
          <p:nvPr/>
        </p:nvSpPr>
        <p:spPr>
          <a:xfrm>
            <a:off x="8860536" y="4851112"/>
            <a:ext cx="283464" cy="292388"/>
          </a:xfrm>
          <a:prstGeom prst="rect">
            <a:avLst/>
          </a:prstGeom>
          <a:noFill/>
        </p:spPr>
        <p:txBody>
          <a:bodyPr wrap="square" rtlCol="0">
            <a:spAutoFit/>
          </a:bodyPr>
          <a:lstStyle/>
          <a:p>
            <a:r>
              <a:rPr lang="en-VN" sz="1300">
                <a:latin typeface="Tahoma" panose="020B0604030504040204" pitchFamily="34" charset="0"/>
                <a:ea typeface="Tahoma" panose="020B0604030504040204" pitchFamily="34" charset="0"/>
                <a:cs typeface="Tahoma" panose="020B0604030504040204" pitchFamily="34" charset="0"/>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96"/>
                                        </p:tgtEl>
                                        <p:attrNameLst>
                                          <p:attrName>style.visibility</p:attrName>
                                        </p:attrNameLst>
                                      </p:cBhvr>
                                      <p:to>
                                        <p:strVal val="visible"/>
                                      </p:to>
                                    </p:set>
                                    <p:animEffect transition="in" filter="barn(inVertical)">
                                      <p:cBhvr>
                                        <p:cTn id="7" dur="500"/>
                                        <p:tgtEl>
                                          <p:spTgt spid="189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79"/>
                                        </p:tgtEl>
                                        <p:attrNameLst>
                                          <p:attrName>style.visibility</p:attrName>
                                        </p:attrNameLst>
                                      </p:cBhvr>
                                      <p:to>
                                        <p:strVal val="visible"/>
                                      </p:to>
                                    </p:set>
                                    <p:anim calcmode="lin" valueType="num">
                                      <p:cBhvr additive="base">
                                        <p:cTn id="12" dur="500" fill="hold"/>
                                        <p:tgtEl>
                                          <p:spTgt spid="279"/>
                                        </p:tgtEl>
                                        <p:attrNameLst>
                                          <p:attrName>ppt_x</p:attrName>
                                        </p:attrNameLst>
                                      </p:cBhvr>
                                      <p:tavLst>
                                        <p:tav tm="0">
                                          <p:val>
                                            <p:strVal val="#ppt_x"/>
                                          </p:val>
                                        </p:tav>
                                        <p:tav tm="100000">
                                          <p:val>
                                            <p:strVal val="#ppt_x"/>
                                          </p:val>
                                        </p:tav>
                                      </p:tavLst>
                                    </p:anim>
                                    <p:anim calcmode="lin" valueType="num">
                                      <p:cBhvr additive="base">
                                        <p:cTn id="13" dur="500" fill="hold"/>
                                        <p:tgtEl>
                                          <p:spTgt spid="27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904"/>
                                        </p:tgtEl>
                                        <p:attrNameLst>
                                          <p:attrName>style.visibility</p:attrName>
                                        </p:attrNameLst>
                                      </p:cBhvr>
                                      <p:to>
                                        <p:strVal val="visible"/>
                                      </p:to>
                                    </p:set>
                                    <p:animEffect transition="in" filter="barn(inVertical)">
                                      <p:cBhvr>
                                        <p:cTn id="18" dur="500"/>
                                        <p:tgtEl>
                                          <p:spTgt spid="190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77"/>
                                        </p:tgtEl>
                                        <p:attrNameLst>
                                          <p:attrName>style.visibility</p:attrName>
                                        </p:attrNameLst>
                                      </p:cBhvr>
                                      <p:to>
                                        <p:strVal val="visible"/>
                                      </p:to>
                                    </p:set>
                                    <p:anim calcmode="lin" valueType="num">
                                      <p:cBhvr additive="base">
                                        <p:cTn id="23" dur="500" fill="hold"/>
                                        <p:tgtEl>
                                          <p:spTgt spid="277"/>
                                        </p:tgtEl>
                                        <p:attrNameLst>
                                          <p:attrName>ppt_x</p:attrName>
                                        </p:attrNameLst>
                                      </p:cBhvr>
                                      <p:tavLst>
                                        <p:tav tm="0">
                                          <p:val>
                                            <p:strVal val="#ppt_x"/>
                                          </p:val>
                                        </p:tav>
                                        <p:tav tm="100000">
                                          <p:val>
                                            <p:strVal val="#ppt_x"/>
                                          </p:val>
                                        </p:tav>
                                      </p:tavLst>
                                    </p:anim>
                                    <p:anim calcmode="lin" valueType="num">
                                      <p:cBhvr additive="base">
                                        <p:cTn id="24" dur="500" fill="hold"/>
                                        <p:tgtEl>
                                          <p:spTgt spid="27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912"/>
                                        </p:tgtEl>
                                        <p:attrNameLst>
                                          <p:attrName>style.visibility</p:attrName>
                                        </p:attrNameLst>
                                      </p:cBhvr>
                                      <p:to>
                                        <p:strVal val="visible"/>
                                      </p:to>
                                    </p:set>
                                    <p:animEffect transition="in" filter="barn(inVertical)">
                                      <p:cBhvr>
                                        <p:cTn id="29" dur="500"/>
                                        <p:tgtEl>
                                          <p:spTgt spid="191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65"/>
                                        </p:tgtEl>
                                        <p:attrNameLst>
                                          <p:attrName>style.visibility</p:attrName>
                                        </p:attrNameLst>
                                      </p:cBhvr>
                                      <p:to>
                                        <p:strVal val="visible"/>
                                      </p:to>
                                    </p:set>
                                    <p:anim calcmode="lin" valueType="num">
                                      <p:cBhvr additive="base">
                                        <p:cTn id="34" dur="500" fill="hold"/>
                                        <p:tgtEl>
                                          <p:spTgt spid="265"/>
                                        </p:tgtEl>
                                        <p:attrNameLst>
                                          <p:attrName>ppt_x</p:attrName>
                                        </p:attrNameLst>
                                      </p:cBhvr>
                                      <p:tavLst>
                                        <p:tav tm="0">
                                          <p:val>
                                            <p:strVal val="#ppt_x"/>
                                          </p:val>
                                        </p:tav>
                                        <p:tav tm="100000">
                                          <p:val>
                                            <p:strVal val="#ppt_x"/>
                                          </p:val>
                                        </p:tav>
                                      </p:tavLst>
                                    </p:anim>
                                    <p:anim calcmode="lin" valueType="num">
                                      <p:cBhvr additive="base">
                                        <p:cTn id="35" dur="500" fill="hold"/>
                                        <p:tgtEl>
                                          <p:spTgt spid="26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920"/>
                                        </p:tgtEl>
                                        <p:attrNameLst>
                                          <p:attrName>style.visibility</p:attrName>
                                        </p:attrNameLst>
                                      </p:cBhvr>
                                      <p:to>
                                        <p:strVal val="visible"/>
                                      </p:to>
                                    </p:set>
                                    <p:animEffect transition="in" filter="barn(inVertical)">
                                      <p:cBhvr>
                                        <p:cTn id="40" dur="500"/>
                                        <p:tgtEl>
                                          <p:spTgt spid="192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76"/>
                                        </p:tgtEl>
                                        <p:attrNameLst>
                                          <p:attrName>style.visibility</p:attrName>
                                        </p:attrNameLst>
                                      </p:cBhvr>
                                      <p:to>
                                        <p:strVal val="visible"/>
                                      </p:to>
                                    </p:set>
                                    <p:anim calcmode="lin" valueType="num">
                                      <p:cBhvr additive="base">
                                        <p:cTn id="45" dur="500" fill="hold"/>
                                        <p:tgtEl>
                                          <p:spTgt spid="276"/>
                                        </p:tgtEl>
                                        <p:attrNameLst>
                                          <p:attrName>ppt_x</p:attrName>
                                        </p:attrNameLst>
                                      </p:cBhvr>
                                      <p:tavLst>
                                        <p:tav tm="0">
                                          <p:val>
                                            <p:strVal val="#ppt_x"/>
                                          </p:val>
                                        </p:tav>
                                        <p:tav tm="100000">
                                          <p:val>
                                            <p:strVal val="#ppt_x"/>
                                          </p:val>
                                        </p:tav>
                                      </p:tavLst>
                                    </p:anim>
                                    <p:anim calcmode="lin" valueType="num">
                                      <p:cBhvr additive="base">
                                        <p:cTn id="46" dur="500" fill="hold"/>
                                        <p:tgtEl>
                                          <p:spTgt spid="27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257"/>
                                        </p:tgtEl>
                                        <p:attrNameLst>
                                          <p:attrName>style.visibility</p:attrName>
                                        </p:attrNameLst>
                                      </p:cBhvr>
                                      <p:to>
                                        <p:strVal val="visible"/>
                                      </p:to>
                                    </p:set>
                                    <p:animEffect transition="in" filter="barn(inVertical)">
                                      <p:cBhvr>
                                        <p:cTn id="51" dur="500"/>
                                        <p:tgtEl>
                                          <p:spTgt spid="257"/>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78"/>
                                        </p:tgtEl>
                                        <p:attrNameLst>
                                          <p:attrName>style.visibility</p:attrName>
                                        </p:attrNameLst>
                                      </p:cBhvr>
                                      <p:to>
                                        <p:strVal val="visible"/>
                                      </p:to>
                                    </p:set>
                                    <p:anim calcmode="lin" valueType="num">
                                      <p:cBhvr additive="base">
                                        <p:cTn id="56" dur="500" fill="hold"/>
                                        <p:tgtEl>
                                          <p:spTgt spid="278"/>
                                        </p:tgtEl>
                                        <p:attrNameLst>
                                          <p:attrName>ppt_x</p:attrName>
                                        </p:attrNameLst>
                                      </p:cBhvr>
                                      <p:tavLst>
                                        <p:tav tm="0">
                                          <p:val>
                                            <p:strVal val="#ppt_x"/>
                                          </p:val>
                                        </p:tav>
                                        <p:tav tm="100000">
                                          <p:val>
                                            <p:strVal val="#ppt_x"/>
                                          </p:val>
                                        </p:tav>
                                      </p:tavLst>
                                    </p:anim>
                                    <p:anim calcmode="lin" valueType="num">
                                      <p:cBhvr additive="base">
                                        <p:cTn id="57" dur="500" fill="hold"/>
                                        <p:tgtEl>
                                          <p:spTgt spid="2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p:bldP spid="276" grpId="0"/>
      <p:bldP spid="277" grpId="0"/>
      <p:bldP spid="278" grpId="0"/>
      <p:bldP spid="27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1" name="Google Shape;1891;p36"/>
          <p:cNvSpPr txBox="1">
            <a:spLocks noGrp="1"/>
          </p:cNvSpPr>
          <p:nvPr>
            <p:ph type="body" idx="1"/>
          </p:nvPr>
        </p:nvSpPr>
        <p:spPr>
          <a:xfrm>
            <a:off x="719250" y="1009019"/>
            <a:ext cx="7705500" cy="957750"/>
          </a:xfrm>
          <a:prstGeom prst="rect">
            <a:avLst/>
          </a:prstGeom>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vi-VN" sz="2000"/>
              <a:t>       </a:t>
            </a:r>
            <a:r>
              <a:rPr lang="vi-VN" sz="2000">
                <a:latin typeface="Barlow Semi Condensed"/>
                <a:ea typeface="Barlow Semi Condensed"/>
                <a:cs typeface="Barlow Semi Condensed"/>
                <a:sym typeface="Barlow Semi Condensed"/>
              </a:rPr>
              <a:t>Trà Vinh là một trong những địa phương có tiềm năng du lịch đa dạng với nhiều danh lam thắng cảnh và di tích lịch sử, văn hóa. </a:t>
            </a:r>
          </a:p>
        </p:txBody>
      </p:sp>
      <p:sp>
        <p:nvSpPr>
          <p:cNvPr id="4" name="Google Shape;2227;p41">
            <a:extLst>
              <a:ext uri="{FF2B5EF4-FFF2-40B4-BE49-F238E27FC236}">
                <a16:creationId xmlns:a16="http://schemas.microsoft.com/office/drawing/2014/main" id="{B681F60E-FD98-0A4D-B5C8-7A1692B1DA81}"/>
              </a:ext>
            </a:extLst>
          </p:cNvPr>
          <p:cNvSpPr txBox="1">
            <a:spLocks/>
          </p:cNvSpPr>
          <p:nvPr/>
        </p:nvSpPr>
        <p:spPr>
          <a:xfrm>
            <a:off x="3598200" y="100092"/>
            <a:ext cx="1947600"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2800"/>
              <a:t>MỞ ĐẦU</a:t>
            </a:r>
          </a:p>
        </p:txBody>
      </p:sp>
      <p:sp>
        <p:nvSpPr>
          <p:cNvPr id="5" name="Google Shape;1891;p36">
            <a:extLst>
              <a:ext uri="{FF2B5EF4-FFF2-40B4-BE49-F238E27FC236}">
                <a16:creationId xmlns:a16="http://schemas.microsoft.com/office/drawing/2014/main" id="{62F4EA1D-6944-F141-A6C2-E91291009427}"/>
              </a:ext>
            </a:extLst>
          </p:cNvPr>
          <p:cNvSpPr txBox="1">
            <a:spLocks/>
          </p:cNvSpPr>
          <p:nvPr/>
        </p:nvSpPr>
        <p:spPr>
          <a:xfrm>
            <a:off x="719250" y="2445949"/>
            <a:ext cx="7705500" cy="2261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0" indent="0" algn="just">
              <a:lnSpc>
                <a:spcPct val="150000"/>
              </a:lnSpc>
              <a:buFont typeface="Barlow Semi Condensed Medium"/>
              <a:buNone/>
            </a:pPr>
            <a:r>
              <a:rPr lang="vi-VN" sz="2000"/>
              <a:t>➡️ Việc xây dựng một website giới thiệu các địa điểm du lịch tại Trà Vinh giúp quảng bá hình ảnh của tỉnh và tạo điều kiện thuận lợi cho du khách tiếp cận thông tin.</a:t>
            </a:r>
          </a:p>
        </p:txBody>
      </p:sp>
      <p:sp>
        <p:nvSpPr>
          <p:cNvPr id="6" name="Google Shape;1891;p36">
            <a:extLst>
              <a:ext uri="{FF2B5EF4-FFF2-40B4-BE49-F238E27FC236}">
                <a16:creationId xmlns:a16="http://schemas.microsoft.com/office/drawing/2014/main" id="{9C1598D3-60CF-B244-887E-BC83BD4383CB}"/>
              </a:ext>
            </a:extLst>
          </p:cNvPr>
          <p:cNvSpPr txBox="1">
            <a:spLocks/>
          </p:cNvSpPr>
          <p:nvPr/>
        </p:nvSpPr>
        <p:spPr>
          <a:xfrm>
            <a:off x="719250" y="1901645"/>
            <a:ext cx="7705500" cy="957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0" indent="0" algn="just">
              <a:lnSpc>
                <a:spcPct val="150000"/>
              </a:lnSpc>
              <a:buFont typeface="Barlow Semi Condensed Medium"/>
              <a:buNone/>
            </a:pPr>
            <a:r>
              <a:rPr lang="vi-VN" sz="2000"/>
              <a:t>       Tuy nhiên vẫn chưa được khai thác và quảng bá một cách hiệu quả, đặc biệt là trên các nền tảng trực tuyến.</a:t>
            </a:r>
          </a:p>
        </p:txBody>
      </p:sp>
      <p:sp>
        <p:nvSpPr>
          <p:cNvPr id="7" name="TextBox 6">
            <a:extLst>
              <a:ext uri="{FF2B5EF4-FFF2-40B4-BE49-F238E27FC236}">
                <a16:creationId xmlns:a16="http://schemas.microsoft.com/office/drawing/2014/main" id="{2452A39B-2A39-BE45-9723-250487A51277}"/>
              </a:ext>
            </a:extLst>
          </p:cNvPr>
          <p:cNvSpPr txBox="1"/>
          <p:nvPr/>
        </p:nvSpPr>
        <p:spPr>
          <a:xfrm>
            <a:off x="8860536" y="4851112"/>
            <a:ext cx="283464" cy="292388"/>
          </a:xfrm>
          <a:prstGeom prst="rect">
            <a:avLst/>
          </a:prstGeom>
          <a:noFill/>
        </p:spPr>
        <p:txBody>
          <a:bodyPr wrap="square" rtlCol="0">
            <a:spAutoFit/>
          </a:bodyPr>
          <a:lstStyle/>
          <a:p>
            <a:r>
              <a:rPr lang="en-VN" sz="1300">
                <a:latin typeface="Tahoma" panose="020B0604030504040204" pitchFamily="34" charset="0"/>
                <a:ea typeface="Tahoma" panose="020B0604030504040204" pitchFamily="34" charset="0"/>
                <a:cs typeface="Tahoma" panose="020B0604030504040204" pitchFamily="34" charset="0"/>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91">
                                            <p:txEl>
                                              <p:pRg st="0" end="0"/>
                                            </p:txEl>
                                          </p:spTgt>
                                        </p:tgtEl>
                                        <p:attrNameLst>
                                          <p:attrName>style.visibility</p:attrName>
                                        </p:attrNameLst>
                                      </p:cBhvr>
                                      <p:to>
                                        <p:strVal val="visible"/>
                                      </p:to>
                                    </p:set>
                                    <p:animEffect transition="in" filter="blinds(horizontal)">
                                      <p:cBhvr>
                                        <p:cTn id="7" dur="500"/>
                                        <p:tgtEl>
                                          <p:spTgt spid="1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1" grpId="0" build="p"/>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53" name="Google Shape;2162;p39">
            <a:extLst>
              <a:ext uri="{FF2B5EF4-FFF2-40B4-BE49-F238E27FC236}">
                <a16:creationId xmlns:a16="http://schemas.microsoft.com/office/drawing/2014/main" id="{D6EEB0EA-52DA-3249-82F1-13A91C1D55AE}"/>
              </a:ext>
            </a:extLst>
          </p:cNvPr>
          <p:cNvGrpSpPr/>
          <p:nvPr/>
        </p:nvGrpSpPr>
        <p:grpSpPr>
          <a:xfrm>
            <a:off x="4205431" y="768175"/>
            <a:ext cx="488761" cy="479990"/>
            <a:chOff x="3614228" y="234880"/>
            <a:chExt cx="1915500" cy="1915500"/>
          </a:xfrm>
        </p:grpSpPr>
        <p:sp>
          <p:nvSpPr>
            <p:cNvPr id="54" name="Google Shape;2163;p39">
              <a:extLst>
                <a:ext uri="{FF2B5EF4-FFF2-40B4-BE49-F238E27FC236}">
                  <a16:creationId xmlns:a16="http://schemas.microsoft.com/office/drawing/2014/main" id="{1BE382DB-B5AD-124A-93F1-69921DA9651A}"/>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64;p39">
              <a:extLst>
                <a:ext uri="{FF2B5EF4-FFF2-40B4-BE49-F238E27FC236}">
                  <a16:creationId xmlns:a16="http://schemas.microsoft.com/office/drawing/2014/main" id="{2F088B7D-3A5E-764D-B1D5-3CBB3E87A190}"/>
                </a:ext>
              </a:extLst>
            </p:cNvPr>
            <p:cNvSpPr/>
            <p:nvPr/>
          </p:nvSpPr>
          <p:spPr>
            <a:xfrm>
              <a:off x="3869711" y="490401"/>
              <a:ext cx="1404000" cy="14040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178;p39">
            <a:extLst>
              <a:ext uri="{FF2B5EF4-FFF2-40B4-BE49-F238E27FC236}">
                <a16:creationId xmlns:a16="http://schemas.microsoft.com/office/drawing/2014/main" id="{44CCE2EA-CA97-3E40-BE0B-1B1B5D79DF65}"/>
              </a:ext>
            </a:extLst>
          </p:cNvPr>
          <p:cNvSpPr txBox="1">
            <a:spLocks noGrp="1"/>
          </p:cNvSpPr>
          <p:nvPr>
            <p:ph type="subTitle" idx="1"/>
          </p:nvPr>
        </p:nvSpPr>
        <p:spPr>
          <a:xfrm>
            <a:off x="753707" y="1184021"/>
            <a:ext cx="3218537" cy="5762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2"/>
                </a:solidFill>
                <a:latin typeface="Barlow Semi Condensed"/>
                <a:ea typeface="Barlow Semi Condensed"/>
                <a:cs typeface="Barlow Semi Condensed"/>
                <a:sym typeface="Barlow Semi Condensed"/>
              </a:rPr>
              <a:t>Công nghệ sử dụng</a:t>
            </a:r>
            <a:endParaRPr sz="2800">
              <a:latin typeface="Barlow Semi Condensed"/>
              <a:ea typeface="Barlow Semi Condensed"/>
              <a:cs typeface="Barlow Semi Condensed"/>
              <a:sym typeface="Barlow Semi Condensed"/>
            </a:endParaRPr>
          </a:p>
        </p:txBody>
      </p:sp>
      <p:sp>
        <p:nvSpPr>
          <p:cNvPr id="57" name="Google Shape;2227;p41">
            <a:extLst>
              <a:ext uri="{FF2B5EF4-FFF2-40B4-BE49-F238E27FC236}">
                <a16:creationId xmlns:a16="http://schemas.microsoft.com/office/drawing/2014/main" id="{5C7FA216-5FFA-D144-A616-D59E72F1729F}"/>
              </a:ext>
            </a:extLst>
          </p:cNvPr>
          <p:cNvSpPr txBox="1">
            <a:spLocks noGrp="1"/>
          </p:cNvSpPr>
          <p:nvPr>
            <p:ph type="title"/>
          </p:nvPr>
        </p:nvSpPr>
        <p:spPr>
          <a:xfrm>
            <a:off x="2044680" y="107553"/>
            <a:ext cx="4810125" cy="576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en-US" sz="3400"/>
              <a:t>CƠ SỞ LÝ THUYẾT</a:t>
            </a:r>
          </a:p>
        </p:txBody>
      </p:sp>
      <p:pic>
        <p:nvPicPr>
          <p:cNvPr id="58" name="Picture 57">
            <a:extLst>
              <a:ext uri="{FF2B5EF4-FFF2-40B4-BE49-F238E27FC236}">
                <a16:creationId xmlns:a16="http://schemas.microsoft.com/office/drawing/2014/main" id="{134472DC-7D97-A644-85CB-81537EBC9D0F}"/>
              </a:ext>
            </a:extLst>
          </p:cNvPr>
          <p:cNvPicPr>
            <a:picLocks noChangeAspect="1"/>
          </p:cNvPicPr>
          <p:nvPr/>
        </p:nvPicPr>
        <p:blipFill>
          <a:blip r:embed="rId3"/>
          <a:stretch>
            <a:fillRect/>
          </a:stretch>
        </p:blipFill>
        <p:spPr>
          <a:xfrm>
            <a:off x="3444903" y="909398"/>
            <a:ext cx="4418050" cy="2205398"/>
          </a:xfrm>
          <a:prstGeom prst="rect">
            <a:avLst/>
          </a:prstGeom>
        </p:spPr>
      </p:pic>
      <p:pic>
        <p:nvPicPr>
          <p:cNvPr id="59" name="Picture 58">
            <a:extLst>
              <a:ext uri="{FF2B5EF4-FFF2-40B4-BE49-F238E27FC236}">
                <a16:creationId xmlns:a16="http://schemas.microsoft.com/office/drawing/2014/main" id="{591AFEF3-1B8A-5545-A53E-AF48630B3724}"/>
              </a:ext>
            </a:extLst>
          </p:cNvPr>
          <p:cNvPicPr>
            <a:picLocks noChangeAspect="1"/>
          </p:cNvPicPr>
          <p:nvPr/>
        </p:nvPicPr>
        <p:blipFill>
          <a:blip r:embed="rId4"/>
          <a:stretch>
            <a:fillRect/>
          </a:stretch>
        </p:blipFill>
        <p:spPr>
          <a:xfrm>
            <a:off x="1281047" y="2571750"/>
            <a:ext cx="2487139" cy="1289497"/>
          </a:xfrm>
          <a:prstGeom prst="rect">
            <a:avLst/>
          </a:prstGeom>
        </p:spPr>
      </p:pic>
      <p:pic>
        <p:nvPicPr>
          <p:cNvPr id="60" name="Picture 59">
            <a:extLst>
              <a:ext uri="{FF2B5EF4-FFF2-40B4-BE49-F238E27FC236}">
                <a16:creationId xmlns:a16="http://schemas.microsoft.com/office/drawing/2014/main" id="{72CB6C2D-214C-DD4B-B53F-3DB37A016D83}"/>
              </a:ext>
            </a:extLst>
          </p:cNvPr>
          <p:cNvPicPr>
            <a:picLocks noChangeAspect="1"/>
          </p:cNvPicPr>
          <p:nvPr/>
        </p:nvPicPr>
        <p:blipFill>
          <a:blip r:embed="rId5"/>
          <a:stretch>
            <a:fillRect/>
          </a:stretch>
        </p:blipFill>
        <p:spPr>
          <a:xfrm>
            <a:off x="5034455" y="2883767"/>
            <a:ext cx="2700670" cy="2700670"/>
          </a:xfrm>
          <a:prstGeom prst="rect">
            <a:avLst/>
          </a:prstGeom>
        </p:spPr>
      </p:pic>
      <p:sp>
        <p:nvSpPr>
          <p:cNvPr id="10" name="TextBox 9">
            <a:extLst>
              <a:ext uri="{FF2B5EF4-FFF2-40B4-BE49-F238E27FC236}">
                <a16:creationId xmlns:a16="http://schemas.microsoft.com/office/drawing/2014/main" id="{BA7EB4A6-41A9-6641-86DA-D899F92CFF90}"/>
              </a:ext>
            </a:extLst>
          </p:cNvPr>
          <p:cNvSpPr txBox="1"/>
          <p:nvPr/>
        </p:nvSpPr>
        <p:spPr>
          <a:xfrm>
            <a:off x="8860536" y="4860256"/>
            <a:ext cx="283464" cy="292388"/>
          </a:xfrm>
          <a:prstGeom prst="rect">
            <a:avLst/>
          </a:prstGeom>
          <a:noFill/>
        </p:spPr>
        <p:txBody>
          <a:bodyPr wrap="square" rtlCol="0">
            <a:spAutoFit/>
          </a:bodyPr>
          <a:lstStyle/>
          <a:p>
            <a:r>
              <a:rPr lang="en-VN" sz="1300">
                <a:latin typeface="Tahoma" panose="020B0604030504040204" pitchFamily="34" charset="0"/>
                <a:ea typeface="Tahoma" panose="020B0604030504040204" pitchFamily="34" charset="0"/>
                <a:cs typeface="Tahoma" panose="020B0604030504040204" pitchFamily="34" charset="0"/>
              </a:rPr>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linds(horizontal)">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checkerboard(across)">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checkerboard(across)">
                                      <p:cBhvr>
                                        <p:cTn id="1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53" name="Google Shape;2162;p39">
            <a:extLst>
              <a:ext uri="{FF2B5EF4-FFF2-40B4-BE49-F238E27FC236}">
                <a16:creationId xmlns:a16="http://schemas.microsoft.com/office/drawing/2014/main" id="{D6EEB0EA-52DA-3249-82F1-13A91C1D55AE}"/>
              </a:ext>
            </a:extLst>
          </p:cNvPr>
          <p:cNvGrpSpPr/>
          <p:nvPr/>
        </p:nvGrpSpPr>
        <p:grpSpPr>
          <a:xfrm>
            <a:off x="4205431" y="768175"/>
            <a:ext cx="488761" cy="479990"/>
            <a:chOff x="3614228" y="234880"/>
            <a:chExt cx="1915500" cy="1915500"/>
          </a:xfrm>
        </p:grpSpPr>
        <p:sp>
          <p:nvSpPr>
            <p:cNvPr id="54" name="Google Shape;2163;p39">
              <a:extLst>
                <a:ext uri="{FF2B5EF4-FFF2-40B4-BE49-F238E27FC236}">
                  <a16:creationId xmlns:a16="http://schemas.microsoft.com/office/drawing/2014/main" id="{1BE382DB-B5AD-124A-93F1-69921DA9651A}"/>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64;p39">
              <a:extLst>
                <a:ext uri="{FF2B5EF4-FFF2-40B4-BE49-F238E27FC236}">
                  <a16:creationId xmlns:a16="http://schemas.microsoft.com/office/drawing/2014/main" id="{2F088B7D-3A5E-764D-B1D5-3CBB3E87A190}"/>
                </a:ext>
              </a:extLst>
            </p:cNvPr>
            <p:cNvSpPr/>
            <p:nvPr/>
          </p:nvSpPr>
          <p:spPr>
            <a:xfrm>
              <a:off x="3869711" y="490401"/>
              <a:ext cx="1404000" cy="14040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178;p39">
            <a:extLst>
              <a:ext uri="{FF2B5EF4-FFF2-40B4-BE49-F238E27FC236}">
                <a16:creationId xmlns:a16="http://schemas.microsoft.com/office/drawing/2014/main" id="{44CCE2EA-CA97-3E40-BE0B-1B1B5D79DF65}"/>
              </a:ext>
            </a:extLst>
          </p:cNvPr>
          <p:cNvSpPr txBox="1">
            <a:spLocks noGrp="1"/>
          </p:cNvSpPr>
          <p:nvPr>
            <p:ph type="subTitle" idx="1"/>
          </p:nvPr>
        </p:nvSpPr>
        <p:spPr>
          <a:xfrm>
            <a:off x="550171" y="696217"/>
            <a:ext cx="3214978" cy="5762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2"/>
                </a:solidFill>
                <a:latin typeface="Barlow Semi Condensed"/>
                <a:ea typeface="Barlow Semi Condensed"/>
                <a:cs typeface="Barlow Semi Condensed"/>
                <a:sym typeface="Barlow Semi Condensed"/>
              </a:rPr>
              <a:t>NGÔN NGỮ SỬ DỤNG</a:t>
            </a:r>
            <a:endParaRPr sz="2400">
              <a:latin typeface="Barlow Semi Condensed"/>
              <a:ea typeface="Barlow Semi Condensed"/>
              <a:cs typeface="Barlow Semi Condensed"/>
              <a:sym typeface="Barlow Semi Condensed"/>
            </a:endParaRPr>
          </a:p>
        </p:txBody>
      </p:sp>
      <p:sp>
        <p:nvSpPr>
          <p:cNvPr id="57" name="Google Shape;2227;p41">
            <a:extLst>
              <a:ext uri="{FF2B5EF4-FFF2-40B4-BE49-F238E27FC236}">
                <a16:creationId xmlns:a16="http://schemas.microsoft.com/office/drawing/2014/main" id="{5C7FA216-5FFA-D144-A616-D59E72F1729F}"/>
              </a:ext>
            </a:extLst>
          </p:cNvPr>
          <p:cNvSpPr txBox="1">
            <a:spLocks noGrp="1"/>
          </p:cNvSpPr>
          <p:nvPr>
            <p:ph type="title"/>
          </p:nvPr>
        </p:nvSpPr>
        <p:spPr>
          <a:xfrm>
            <a:off x="2044680" y="107553"/>
            <a:ext cx="4810125" cy="576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en-US" sz="3400"/>
              <a:t>CƠ SỞ LÝ THUYẾT</a:t>
            </a:r>
          </a:p>
        </p:txBody>
      </p:sp>
      <p:pic>
        <p:nvPicPr>
          <p:cNvPr id="3" name="Picture 2">
            <a:extLst>
              <a:ext uri="{FF2B5EF4-FFF2-40B4-BE49-F238E27FC236}">
                <a16:creationId xmlns:a16="http://schemas.microsoft.com/office/drawing/2014/main" id="{ACAA9A8E-2CC7-3949-915F-7B1BA7C9A1E0}"/>
              </a:ext>
            </a:extLst>
          </p:cNvPr>
          <p:cNvPicPr>
            <a:picLocks noChangeAspect="1"/>
          </p:cNvPicPr>
          <p:nvPr/>
        </p:nvPicPr>
        <p:blipFill>
          <a:blip r:embed="rId3"/>
          <a:stretch>
            <a:fillRect/>
          </a:stretch>
        </p:blipFill>
        <p:spPr>
          <a:xfrm>
            <a:off x="753707" y="1428168"/>
            <a:ext cx="3011442" cy="2005422"/>
          </a:xfrm>
          <a:prstGeom prst="rect">
            <a:avLst/>
          </a:prstGeom>
        </p:spPr>
      </p:pic>
      <p:sp>
        <p:nvSpPr>
          <p:cNvPr id="13" name="TextBox 12">
            <a:extLst>
              <a:ext uri="{FF2B5EF4-FFF2-40B4-BE49-F238E27FC236}">
                <a16:creationId xmlns:a16="http://schemas.microsoft.com/office/drawing/2014/main" id="{228FECA0-7D52-5448-A9B8-C68140C342C7}"/>
              </a:ext>
            </a:extLst>
          </p:cNvPr>
          <p:cNvSpPr txBox="1"/>
          <p:nvPr/>
        </p:nvSpPr>
        <p:spPr>
          <a:xfrm>
            <a:off x="-241320" y="1248050"/>
            <a:ext cx="4572000" cy="400110"/>
          </a:xfrm>
          <a:prstGeom prst="rect">
            <a:avLst/>
          </a:prstGeom>
          <a:noFill/>
        </p:spPr>
        <p:txBody>
          <a:bodyPr wrap="square">
            <a:spAutoFit/>
          </a:bodyPr>
          <a:lstStyle/>
          <a:p>
            <a:pPr marL="0" lvl="0" indent="0" algn="ctr" rtl="0">
              <a:spcBef>
                <a:spcPts val="0"/>
              </a:spcBef>
              <a:spcAft>
                <a:spcPts val="0"/>
              </a:spcAft>
              <a:buNone/>
            </a:pPr>
            <a:r>
              <a:rPr lang="en-US" sz="1400">
                <a:solidFill>
                  <a:schemeClr val="dk2"/>
                </a:solidFill>
                <a:latin typeface="Barlow Semi Condensed"/>
                <a:ea typeface="Barlow Semi Condensed"/>
                <a:cs typeface="Barlow Semi Condensed"/>
                <a:sym typeface="Barlow Semi Condensed"/>
              </a:rPr>
              <a:t>🔴 </a:t>
            </a:r>
            <a:r>
              <a:rPr lang="en-US" sz="2000">
                <a:solidFill>
                  <a:schemeClr val="dk2"/>
                </a:solidFill>
                <a:latin typeface="Barlow Semi Condensed"/>
                <a:ea typeface="Barlow Semi Condensed"/>
                <a:cs typeface="Barlow Semi Condensed"/>
                <a:sym typeface="Barlow Semi Condensed"/>
              </a:rPr>
              <a:t>Thiết kế giao diện</a:t>
            </a:r>
            <a:endParaRPr lang="en-US" sz="2000">
              <a:latin typeface="Barlow Semi Condensed"/>
              <a:ea typeface="Barlow Semi Condensed"/>
              <a:cs typeface="Barlow Semi Condensed"/>
              <a:sym typeface="Barlow Semi Condensed"/>
            </a:endParaRPr>
          </a:p>
        </p:txBody>
      </p:sp>
      <p:sp>
        <p:nvSpPr>
          <p:cNvPr id="14" name="TextBox 13">
            <a:extLst>
              <a:ext uri="{FF2B5EF4-FFF2-40B4-BE49-F238E27FC236}">
                <a16:creationId xmlns:a16="http://schemas.microsoft.com/office/drawing/2014/main" id="{15EFEBAB-A922-EC4C-978F-9EC91283B1E3}"/>
              </a:ext>
            </a:extLst>
          </p:cNvPr>
          <p:cNvSpPr txBox="1"/>
          <p:nvPr/>
        </p:nvSpPr>
        <p:spPr>
          <a:xfrm>
            <a:off x="-49359" y="3281849"/>
            <a:ext cx="3814508" cy="400110"/>
          </a:xfrm>
          <a:prstGeom prst="rect">
            <a:avLst/>
          </a:prstGeom>
          <a:noFill/>
        </p:spPr>
        <p:txBody>
          <a:bodyPr wrap="square">
            <a:spAutoFit/>
          </a:bodyPr>
          <a:lstStyle/>
          <a:p>
            <a:pPr marL="0" lvl="0" indent="0" algn="ctr" rtl="0">
              <a:spcBef>
                <a:spcPts val="0"/>
              </a:spcBef>
              <a:spcAft>
                <a:spcPts val="0"/>
              </a:spcAft>
              <a:buNone/>
            </a:pPr>
            <a:r>
              <a:rPr lang="en-US" sz="1400">
                <a:solidFill>
                  <a:schemeClr val="dk2"/>
                </a:solidFill>
                <a:latin typeface="Barlow Semi Condensed"/>
                <a:ea typeface="Barlow Semi Condensed"/>
                <a:cs typeface="Barlow Semi Condensed"/>
                <a:sym typeface="Barlow Semi Condensed"/>
              </a:rPr>
              <a:t>🔴 </a:t>
            </a:r>
            <a:r>
              <a:rPr lang="en-US" sz="2000">
                <a:solidFill>
                  <a:schemeClr val="dk2"/>
                </a:solidFill>
                <a:latin typeface="Barlow Semi Condensed"/>
                <a:ea typeface="Barlow Semi Condensed"/>
                <a:cs typeface="Barlow Semi Condensed"/>
                <a:sym typeface="Barlow Semi Condensed"/>
              </a:rPr>
              <a:t>Lập trình xử lý</a:t>
            </a:r>
            <a:endParaRPr lang="en-US" sz="2000">
              <a:latin typeface="Barlow Semi Condensed"/>
              <a:ea typeface="Barlow Semi Condensed"/>
              <a:cs typeface="Barlow Semi Condensed"/>
              <a:sym typeface="Barlow Semi Condensed"/>
            </a:endParaRPr>
          </a:p>
        </p:txBody>
      </p:sp>
      <p:pic>
        <p:nvPicPr>
          <p:cNvPr id="1028" name="Picture 4">
            <a:extLst>
              <a:ext uri="{FF2B5EF4-FFF2-40B4-BE49-F238E27FC236}">
                <a16:creationId xmlns:a16="http://schemas.microsoft.com/office/drawing/2014/main" id="{3230120D-F1A9-014C-8FBB-79CD207D4F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661" y="3223324"/>
            <a:ext cx="2005423" cy="2005423"/>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2178;p39">
            <a:extLst>
              <a:ext uri="{FF2B5EF4-FFF2-40B4-BE49-F238E27FC236}">
                <a16:creationId xmlns:a16="http://schemas.microsoft.com/office/drawing/2014/main" id="{7AF3311A-DC98-124B-823E-094511C1ABCD}"/>
              </a:ext>
            </a:extLst>
          </p:cNvPr>
          <p:cNvSpPr txBox="1">
            <a:spLocks/>
          </p:cNvSpPr>
          <p:nvPr/>
        </p:nvSpPr>
        <p:spPr>
          <a:xfrm>
            <a:off x="4929781" y="721352"/>
            <a:ext cx="3218537" cy="576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2400">
                <a:solidFill>
                  <a:schemeClr val="dk2"/>
                </a:solidFill>
                <a:latin typeface="Barlow Semi Condensed"/>
                <a:ea typeface="Barlow Semi Condensed"/>
                <a:cs typeface="Barlow Semi Condensed"/>
                <a:sym typeface="Barlow Semi Condensed"/>
              </a:rPr>
              <a:t>CÔNG CỤ THỰC HIỆN</a:t>
            </a:r>
            <a:endParaRPr lang="en-US" sz="2400">
              <a:latin typeface="Barlow Semi Condensed"/>
              <a:ea typeface="Barlow Semi Condensed"/>
              <a:cs typeface="Barlow Semi Condensed"/>
              <a:sym typeface="Barlow Semi Condensed"/>
            </a:endParaRPr>
          </a:p>
        </p:txBody>
      </p:sp>
      <p:pic>
        <p:nvPicPr>
          <p:cNvPr id="16" name="Picture 15">
            <a:extLst>
              <a:ext uri="{FF2B5EF4-FFF2-40B4-BE49-F238E27FC236}">
                <a16:creationId xmlns:a16="http://schemas.microsoft.com/office/drawing/2014/main" id="{7FC1641F-250C-9A4A-B259-FAC46CC05485}"/>
              </a:ext>
            </a:extLst>
          </p:cNvPr>
          <p:cNvPicPr>
            <a:picLocks noChangeAspect="1"/>
          </p:cNvPicPr>
          <p:nvPr/>
        </p:nvPicPr>
        <p:blipFill>
          <a:blip r:embed="rId5"/>
          <a:stretch>
            <a:fillRect/>
          </a:stretch>
        </p:blipFill>
        <p:spPr>
          <a:xfrm>
            <a:off x="4929781" y="1272479"/>
            <a:ext cx="2455720" cy="1393414"/>
          </a:xfrm>
          <a:prstGeom prst="rect">
            <a:avLst/>
          </a:prstGeom>
        </p:spPr>
      </p:pic>
      <p:pic>
        <p:nvPicPr>
          <p:cNvPr id="17" name="Picture 16">
            <a:extLst>
              <a:ext uri="{FF2B5EF4-FFF2-40B4-BE49-F238E27FC236}">
                <a16:creationId xmlns:a16="http://schemas.microsoft.com/office/drawing/2014/main" id="{45BCAD9B-CB61-BD4A-972B-04318F508F51}"/>
              </a:ext>
            </a:extLst>
          </p:cNvPr>
          <p:cNvPicPr>
            <a:picLocks noChangeAspect="1"/>
          </p:cNvPicPr>
          <p:nvPr/>
        </p:nvPicPr>
        <p:blipFill>
          <a:blip r:embed="rId6"/>
          <a:stretch>
            <a:fillRect/>
          </a:stretch>
        </p:blipFill>
        <p:spPr>
          <a:xfrm>
            <a:off x="7041822" y="1848741"/>
            <a:ext cx="1885560" cy="1956591"/>
          </a:xfrm>
          <a:prstGeom prst="rect">
            <a:avLst/>
          </a:prstGeom>
        </p:spPr>
      </p:pic>
      <p:sp>
        <p:nvSpPr>
          <p:cNvPr id="24" name="Google Shape;2178;p39">
            <a:extLst>
              <a:ext uri="{FF2B5EF4-FFF2-40B4-BE49-F238E27FC236}">
                <a16:creationId xmlns:a16="http://schemas.microsoft.com/office/drawing/2014/main" id="{5EE94D57-6D03-B74D-B3F9-C5D7697DA5F4}"/>
              </a:ext>
            </a:extLst>
          </p:cNvPr>
          <p:cNvSpPr txBox="1">
            <a:spLocks/>
          </p:cNvSpPr>
          <p:nvPr/>
        </p:nvSpPr>
        <p:spPr>
          <a:xfrm>
            <a:off x="3669261" y="3331413"/>
            <a:ext cx="4572000" cy="1812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just">
              <a:lnSpc>
                <a:spcPct val="150000"/>
              </a:lnSpc>
            </a:pPr>
            <a:r>
              <a:rPr lang="en-US" sz="2000" i="1">
                <a:solidFill>
                  <a:schemeClr val="dk2"/>
                </a:solidFill>
                <a:latin typeface="Barlow Semi Condensed"/>
                <a:ea typeface="Barlow Semi Condensed"/>
                <a:cs typeface="Barlow Semi Condensed"/>
                <a:sym typeface="Barlow Semi Condensed"/>
              </a:rPr>
              <a:t>Một số lưu ý khi cài đặt</a:t>
            </a:r>
          </a:p>
          <a:p>
            <a:pPr algn="just">
              <a:lnSpc>
                <a:spcPct val="150000"/>
              </a:lnSpc>
            </a:pPr>
            <a:r>
              <a:rPr lang="en-US" sz="2000" i="1">
                <a:solidFill>
                  <a:schemeClr val="dk2"/>
                </a:solidFill>
                <a:latin typeface="Barlow Semi Condensed"/>
                <a:ea typeface="Barlow Semi Condensed"/>
                <a:cs typeface="Barlow Semi Condensed"/>
                <a:sym typeface="Barlow Semi Condensed"/>
              </a:rPr>
              <a:t>- Cài đặt PHP phiên bản 8.2 trở lên </a:t>
            </a:r>
          </a:p>
          <a:p>
            <a:pPr algn="just">
              <a:lnSpc>
                <a:spcPct val="150000"/>
              </a:lnSpc>
            </a:pPr>
            <a:r>
              <a:rPr lang="en-US" sz="2000" i="1">
                <a:solidFill>
                  <a:schemeClr val="dk2"/>
                </a:solidFill>
                <a:latin typeface="Barlow Semi Condensed"/>
                <a:ea typeface="Barlow Semi Condensed"/>
                <a:cs typeface="Barlow Semi Condensed"/>
                <a:sym typeface="Barlow Semi Condensed"/>
              </a:rPr>
              <a:t>- Cài đặt Composer </a:t>
            </a:r>
          </a:p>
        </p:txBody>
      </p:sp>
      <p:sp>
        <p:nvSpPr>
          <p:cNvPr id="18" name="TextBox 17">
            <a:extLst>
              <a:ext uri="{FF2B5EF4-FFF2-40B4-BE49-F238E27FC236}">
                <a16:creationId xmlns:a16="http://schemas.microsoft.com/office/drawing/2014/main" id="{E0FF3135-E5E0-4E4D-8447-6FF39122B9E8}"/>
              </a:ext>
            </a:extLst>
          </p:cNvPr>
          <p:cNvSpPr txBox="1"/>
          <p:nvPr/>
        </p:nvSpPr>
        <p:spPr>
          <a:xfrm>
            <a:off x="8860536" y="4851112"/>
            <a:ext cx="283464" cy="292388"/>
          </a:xfrm>
          <a:prstGeom prst="rect">
            <a:avLst/>
          </a:prstGeom>
          <a:noFill/>
        </p:spPr>
        <p:txBody>
          <a:bodyPr wrap="square" rtlCol="0">
            <a:spAutoFit/>
          </a:bodyPr>
          <a:lstStyle/>
          <a:p>
            <a:r>
              <a:rPr lang="en-VN" sz="1300">
                <a:latin typeface="Tahoma" panose="020B0604030504040204" pitchFamily="34" charset="0"/>
                <a:ea typeface="Tahoma" panose="020B0604030504040204" pitchFamily="34" charset="0"/>
                <a:cs typeface="Tahoma" panose="020B0604030504040204" pitchFamily="34" charset="0"/>
              </a:rPr>
              <a:t>4</a:t>
            </a:r>
          </a:p>
        </p:txBody>
      </p:sp>
    </p:spTree>
    <p:extLst>
      <p:ext uri="{BB962C8B-B14F-4D97-AF65-F5344CB8AC3E}">
        <p14:creationId xmlns:p14="http://schemas.microsoft.com/office/powerpoint/2010/main" val="301929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1028"/>
                                        </p:tgtEl>
                                        <p:attrNameLst>
                                          <p:attrName>style.visibility</p:attrName>
                                        </p:attrNameLst>
                                      </p:cBhvr>
                                      <p:to>
                                        <p:strVal val="visible"/>
                                      </p:to>
                                    </p:set>
                                    <p:animEffect transition="in" filter="checkerboard(across)">
                                      <p:cBhvr>
                                        <p:cTn id="24" dur="500"/>
                                        <p:tgtEl>
                                          <p:spTgt spid="102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heckerboard(across)">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heckerboard(across)">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66" name="Google Shape;2227;p41">
            <a:extLst>
              <a:ext uri="{FF2B5EF4-FFF2-40B4-BE49-F238E27FC236}">
                <a16:creationId xmlns:a16="http://schemas.microsoft.com/office/drawing/2014/main" id="{DB4E6395-5CBC-AD44-AEE0-2C1FBE53F1C5}"/>
              </a:ext>
            </a:extLst>
          </p:cNvPr>
          <p:cNvSpPr txBox="1">
            <a:spLocks/>
          </p:cNvSpPr>
          <p:nvPr/>
        </p:nvSpPr>
        <p:spPr>
          <a:xfrm>
            <a:off x="1727324" y="74251"/>
            <a:ext cx="5680423" cy="576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en-US" sz="3400"/>
              <a:t>HIỆN THỰC HOÁ NGHIÊN CỨU</a:t>
            </a:r>
          </a:p>
        </p:txBody>
      </p:sp>
      <p:sp>
        <p:nvSpPr>
          <p:cNvPr id="70" name="TextBox 69">
            <a:extLst>
              <a:ext uri="{FF2B5EF4-FFF2-40B4-BE49-F238E27FC236}">
                <a16:creationId xmlns:a16="http://schemas.microsoft.com/office/drawing/2014/main" id="{F483535F-81D1-894F-A731-777944A7ACF2}"/>
              </a:ext>
            </a:extLst>
          </p:cNvPr>
          <p:cNvSpPr txBox="1"/>
          <p:nvPr/>
        </p:nvSpPr>
        <p:spPr>
          <a:xfrm>
            <a:off x="509630" y="782648"/>
            <a:ext cx="4572000" cy="400110"/>
          </a:xfrm>
          <a:prstGeom prst="rect">
            <a:avLst/>
          </a:prstGeom>
          <a:noFill/>
        </p:spPr>
        <p:txBody>
          <a:bodyPr wrap="square">
            <a:spAutoFit/>
          </a:bodyPr>
          <a:lstStyle/>
          <a:p>
            <a:pPr algn="ctr"/>
            <a:r>
              <a:rPr lang="en-US" sz="2000">
                <a:solidFill>
                  <a:schemeClr val="dk2"/>
                </a:solidFill>
                <a:latin typeface="Barlow Semi Condensed"/>
                <a:ea typeface="Barlow Semi Condensed"/>
                <a:cs typeface="Barlow Semi Condensed"/>
                <a:sym typeface="Barlow Semi Condensed"/>
              </a:rPr>
              <a:t>Mô hình dữ liệu mức quan  niệm</a:t>
            </a:r>
            <a:endParaRPr lang="en-US" sz="2000">
              <a:latin typeface="Barlow Semi Condensed"/>
              <a:ea typeface="Barlow Semi Condensed"/>
              <a:cs typeface="Barlow Semi Condensed"/>
              <a:sym typeface="Barlow Semi Condensed"/>
            </a:endParaRPr>
          </a:p>
        </p:txBody>
      </p:sp>
      <p:pic>
        <p:nvPicPr>
          <p:cNvPr id="3" name="Picture 2">
            <a:extLst>
              <a:ext uri="{FF2B5EF4-FFF2-40B4-BE49-F238E27FC236}">
                <a16:creationId xmlns:a16="http://schemas.microsoft.com/office/drawing/2014/main" id="{55D4C36A-AAC5-DE41-8551-43759258C487}"/>
              </a:ext>
            </a:extLst>
          </p:cNvPr>
          <p:cNvPicPr>
            <a:picLocks noChangeAspect="1"/>
          </p:cNvPicPr>
          <p:nvPr/>
        </p:nvPicPr>
        <p:blipFill>
          <a:blip r:embed="rId3"/>
          <a:stretch>
            <a:fillRect/>
          </a:stretch>
        </p:blipFill>
        <p:spPr>
          <a:xfrm>
            <a:off x="1319917" y="1182758"/>
            <a:ext cx="6087830" cy="3828015"/>
          </a:xfrm>
          <a:prstGeom prst="rect">
            <a:avLst/>
          </a:prstGeom>
        </p:spPr>
      </p:pic>
      <p:sp>
        <p:nvSpPr>
          <p:cNvPr id="7" name="TextBox 6">
            <a:extLst>
              <a:ext uri="{FF2B5EF4-FFF2-40B4-BE49-F238E27FC236}">
                <a16:creationId xmlns:a16="http://schemas.microsoft.com/office/drawing/2014/main" id="{D2A95EA9-AB71-9A43-8EE7-EB8F0A66C2DA}"/>
              </a:ext>
            </a:extLst>
          </p:cNvPr>
          <p:cNvSpPr txBox="1"/>
          <p:nvPr/>
        </p:nvSpPr>
        <p:spPr>
          <a:xfrm>
            <a:off x="8860536" y="4851112"/>
            <a:ext cx="283464" cy="292388"/>
          </a:xfrm>
          <a:prstGeom prst="rect">
            <a:avLst/>
          </a:prstGeom>
          <a:noFill/>
        </p:spPr>
        <p:txBody>
          <a:bodyPr wrap="square" rtlCol="0">
            <a:spAutoFit/>
          </a:bodyPr>
          <a:lstStyle/>
          <a:p>
            <a:r>
              <a:rPr lang="en-VN" sz="1300">
                <a:latin typeface="Tahoma" panose="020B0604030504040204" pitchFamily="34" charset="0"/>
                <a:ea typeface="Tahoma" panose="020B0604030504040204" pitchFamily="34" charset="0"/>
                <a:cs typeface="Tahoma" panose="020B0604030504040204" pitchFamily="34" charset="0"/>
              </a:rPr>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66" name="Google Shape;2227;p41">
            <a:extLst>
              <a:ext uri="{FF2B5EF4-FFF2-40B4-BE49-F238E27FC236}">
                <a16:creationId xmlns:a16="http://schemas.microsoft.com/office/drawing/2014/main" id="{DB4E6395-5CBC-AD44-AEE0-2C1FBE53F1C5}"/>
              </a:ext>
            </a:extLst>
          </p:cNvPr>
          <p:cNvSpPr txBox="1">
            <a:spLocks/>
          </p:cNvSpPr>
          <p:nvPr/>
        </p:nvSpPr>
        <p:spPr>
          <a:xfrm>
            <a:off x="1731787" y="-19222"/>
            <a:ext cx="5680423" cy="576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en-US" sz="3400"/>
              <a:t>HIỆN THỰC HOÁ NGHIÊN CỨU</a:t>
            </a:r>
          </a:p>
        </p:txBody>
      </p:sp>
      <p:sp>
        <p:nvSpPr>
          <p:cNvPr id="70" name="TextBox 69">
            <a:extLst>
              <a:ext uri="{FF2B5EF4-FFF2-40B4-BE49-F238E27FC236}">
                <a16:creationId xmlns:a16="http://schemas.microsoft.com/office/drawing/2014/main" id="{F483535F-81D1-894F-A731-777944A7ACF2}"/>
              </a:ext>
            </a:extLst>
          </p:cNvPr>
          <p:cNvSpPr txBox="1"/>
          <p:nvPr/>
        </p:nvSpPr>
        <p:spPr>
          <a:xfrm>
            <a:off x="89338" y="557040"/>
            <a:ext cx="4572000" cy="400110"/>
          </a:xfrm>
          <a:prstGeom prst="rect">
            <a:avLst/>
          </a:prstGeom>
          <a:noFill/>
        </p:spPr>
        <p:txBody>
          <a:bodyPr wrap="square">
            <a:spAutoFit/>
          </a:bodyPr>
          <a:lstStyle/>
          <a:p>
            <a:pPr algn="ctr"/>
            <a:r>
              <a:rPr lang="en-US" sz="2000">
                <a:solidFill>
                  <a:schemeClr val="dk2"/>
                </a:solidFill>
                <a:latin typeface="Barlow Semi Condensed"/>
                <a:ea typeface="Barlow Semi Condensed"/>
                <a:cs typeface="Barlow Semi Condensed"/>
                <a:sym typeface="Barlow Semi Condensed"/>
              </a:rPr>
              <a:t>Mô hình dữ liệu mức vật lý</a:t>
            </a:r>
            <a:endParaRPr lang="en-US" sz="2000">
              <a:latin typeface="Barlow Semi Condensed"/>
              <a:ea typeface="Barlow Semi Condensed"/>
              <a:cs typeface="Barlow Semi Condensed"/>
              <a:sym typeface="Barlow Semi Condensed"/>
            </a:endParaRPr>
          </a:p>
        </p:txBody>
      </p:sp>
      <p:pic>
        <p:nvPicPr>
          <p:cNvPr id="5" name="Picture 4">
            <a:extLst>
              <a:ext uri="{FF2B5EF4-FFF2-40B4-BE49-F238E27FC236}">
                <a16:creationId xmlns:a16="http://schemas.microsoft.com/office/drawing/2014/main" id="{87E27D28-5176-3948-8186-70A7298F42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9595" y="1059718"/>
            <a:ext cx="5723485" cy="3922186"/>
          </a:xfrm>
          <a:prstGeom prst="rect">
            <a:avLst/>
          </a:prstGeom>
          <a:noFill/>
          <a:ln>
            <a:noFill/>
          </a:ln>
        </p:spPr>
      </p:pic>
      <p:sp>
        <p:nvSpPr>
          <p:cNvPr id="6" name="TextBox 5">
            <a:extLst>
              <a:ext uri="{FF2B5EF4-FFF2-40B4-BE49-F238E27FC236}">
                <a16:creationId xmlns:a16="http://schemas.microsoft.com/office/drawing/2014/main" id="{D1B809A0-A1F9-9446-B382-47858DF90EE3}"/>
              </a:ext>
            </a:extLst>
          </p:cNvPr>
          <p:cNvSpPr txBox="1"/>
          <p:nvPr/>
        </p:nvSpPr>
        <p:spPr>
          <a:xfrm>
            <a:off x="8860536" y="4851112"/>
            <a:ext cx="283464" cy="292388"/>
          </a:xfrm>
          <a:prstGeom prst="rect">
            <a:avLst/>
          </a:prstGeom>
          <a:noFill/>
        </p:spPr>
        <p:txBody>
          <a:bodyPr wrap="square" rtlCol="0">
            <a:spAutoFit/>
          </a:bodyPr>
          <a:lstStyle/>
          <a:p>
            <a:r>
              <a:rPr lang="en-VN" sz="1300">
                <a:latin typeface="Tahoma" panose="020B0604030504040204" pitchFamily="34" charset="0"/>
                <a:ea typeface="Tahoma" panose="020B0604030504040204" pitchFamily="34" charset="0"/>
                <a:cs typeface="Tahoma" panose="020B0604030504040204" pitchFamily="34" charset="0"/>
              </a:rPr>
              <a:t>6</a:t>
            </a:r>
          </a:p>
        </p:txBody>
      </p:sp>
    </p:spTree>
    <p:extLst>
      <p:ext uri="{BB962C8B-B14F-4D97-AF65-F5344CB8AC3E}">
        <p14:creationId xmlns:p14="http://schemas.microsoft.com/office/powerpoint/2010/main" val="351882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66" name="Google Shape;2227;p41">
            <a:extLst>
              <a:ext uri="{FF2B5EF4-FFF2-40B4-BE49-F238E27FC236}">
                <a16:creationId xmlns:a16="http://schemas.microsoft.com/office/drawing/2014/main" id="{DB4E6395-5CBC-AD44-AEE0-2C1FBE53F1C5}"/>
              </a:ext>
            </a:extLst>
          </p:cNvPr>
          <p:cNvSpPr txBox="1">
            <a:spLocks/>
          </p:cNvSpPr>
          <p:nvPr/>
        </p:nvSpPr>
        <p:spPr>
          <a:xfrm>
            <a:off x="1731788" y="117412"/>
            <a:ext cx="5680423" cy="576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en-US" sz="3400"/>
              <a:t>HIỆN THỰC HOÁ NGHIÊN CỨU</a:t>
            </a:r>
          </a:p>
        </p:txBody>
      </p:sp>
      <p:sp>
        <p:nvSpPr>
          <p:cNvPr id="70" name="TextBox 69">
            <a:extLst>
              <a:ext uri="{FF2B5EF4-FFF2-40B4-BE49-F238E27FC236}">
                <a16:creationId xmlns:a16="http://schemas.microsoft.com/office/drawing/2014/main" id="{F483535F-81D1-894F-A731-777944A7ACF2}"/>
              </a:ext>
            </a:extLst>
          </p:cNvPr>
          <p:cNvSpPr txBox="1"/>
          <p:nvPr/>
        </p:nvSpPr>
        <p:spPr>
          <a:xfrm>
            <a:off x="110359" y="840819"/>
            <a:ext cx="4572000" cy="461665"/>
          </a:xfrm>
          <a:prstGeom prst="rect">
            <a:avLst/>
          </a:prstGeom>
          <a:noFill/>
        </p:spPr>
        <p:txBody>
          <a:bodyPr wrap="square">
            <a:spAutoFit/>
          </a:bodyPr>
          <a:lstStyle/>
          <a:p>
            <a:pPr algn="ctr"/>
            <a:r>
              <a:rPr lang="en-US" sz="2400">
                <a:solidFill>
                  <a:schemeClr val="dk2"/>
                </a:solidFill>
                <a:latin typeface="Barlow Semi Condensed"/>
                <a:ea typeface="Barlow Semi Condensed"/>
                <a:cs typeface="Barlow Semi Condensed"/>
                <a:sym typeface="Barlow Semi Condensed"/>
              </a:rPr>
              <a:t>Chức năng của website</a:t>
            </a:r>
            <a:endParaRPr lang="en-US" sz="2400">
              <a:latin typeface="Barlow Semi Condensed"/>
              <a:ea typeface="Barlow Semi Condensed"/>
              <a:cs typeface="Barlow Semi Condensed"/>
              <a:sym typeface="Barlow Semi Condensed"/>
            </a:endParaRPr>
          </a:p>
        </p:txBody>
      </p:sp>
      <p:sp>
        <p:nvSpPr>
          <p:cNvPr id="10" name="TextBox 9">
            <a:extLst>
              <a:ext uri="{FF2B5EF4-FFF2-40B4-BE49-F238E27FC236}">
                <a16:creationId xmlns:a16="http://schemas.microsoft.com/office/drawing/2014/main" id="{912ABE6C-B7BC-2443-B000-98E8657B2A8B}"/>
              </a:ext>
            </a:extLst>
          </p:cNvPr>
          <p:cNvSpPr txBox="1"/>
          <p:nvPr/>
        </p:nvSpPr>
        <p:spPr>
          <a:xfrm>
            <a:off x="1132490" y="1302484"/>
            <a:ext cx="7099738" cy="489878"/>
          </a:xfrm>
          <a:prstGeom prst="rect">
            <a:avLst/>
          </a:prstGeom>
          <a:noFill/>
        </p:spPr>
        <p:txBody>
          <a:bodyPr wrap="square">
            <a:spAutoFit/>
          </a:bodyPr>
          <a:lstStyle/>
          <a:p>
            <a:pPr algn="just">
              <a:lnSpc>
                <a:spcPct val="150000"/>
              </a:lnSpc>
            </a:pPr>
            <a:r>
              <a:rPr lang="vi-VN" sz="2000">
                <a:solidFill>
                  <a:schemeClr val="dk2"/>
                </a:solidFill>
                <a:latin typeface="Barlow Semi Condensed"/>
                <a:ea typeface="Barlow Semi Condensed"/>
                <a:cs typeface="Barlow Semi Condensed"/>
                <a:sym typeface="Barlow Semi Condensed"/>
              </a:rPr>
              <a:t>- Đối với quản trị viên: </a:t>
            </a:r>
          </a:p>
        </p:txBody>
      </p:sp>
      <p:sp>
        <p:nvSpPr>
          <p:cNvPr id="5" name="TextBox 4">
            <a:extLst>
              <a:ext uri="{FF2B5EF4-FFF2-40B4-BE49-F238E27FC236}">
                <a16:creationId xmlns:a16="http://schemas.microsoft.com/office/drawing/2014/main" id="{7F86F8C2-016D-C04E-9A90-B62F01193DEC}"/>
              </a:ext>
            </a:extLst>
          </p:cNvPr>
          <p:cNvSpPr txBox="1"/>
          <p:nvPr/>
        </p:nvSpPr>
        <p:spPr>
          <a:xfrm>
            <a:off x="1132490" y="3134413"/>
            <a:ext cx="7099738" cy="489878"/>
          </a:xfrm>
          <a:prstGeom prst="rect">
            <a:avLst/>
          </a:prstGeom>
          <a:noFill/>
        </p:spPr>
        <p:txBody>
          <a:bodyPr wrap="square">
            <a:spAutoFit/>
          </a:bodyPr>
          <a:lstStyle/>
          <a:p>
            <a:pPr algn="just">
              <a:lnSpc>
                <a:spcPct val="150000"/>
              </a:lnSpc>
            </a:pPr>
            <a:r>
              <a:rPr lang="vi-VN" sz="2000">
                <a:solidFill>
                  <a:schemeClr val="dk2"/>
                </a:solidFill>
                <a:latin typeface="Barlow Semi Condensed"/>
                <a:ea typeface="Barlow Semi Condensed"/>
                <a:cs typeface="Barlow Semi Condensed"/>
                <a:sym typeface="Barlow Semi Condensed"/>
              </a:rPr>
              <a:t>- Đối với người dùng: </a:t>
            </a:r>
          </a:p>
        </p:txBody>
      </p:sp>
      <p:sp>
        <p:nvSpPr>
          <p:cNvPr id="6" name="TextBox 5">
            <a:extLst>
              <a:ext uri="{FF2B5EF4-FFF2-40B4-BE49-F238E27FC236}">
                <a16:creationId xmlns:a16="http://schemas.microsoft.com/office/drawing/2014/main" id="{F97B5FC3-59FF-404E-ABBC-DD4113D1CF70}"/>
              </a:ext>
            </a:extLst>
          </p:cNvPr>
          <p:cNvSpPr txBox="1"/>
          <p:nvPr/>
        </p:nvSpPr>
        <p:spPr>
          <a:xfrm>
            <a:off x="1132490" y="1678663"/>
            <a:ext cx="7099738" cy="489878"/>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vi-VN" sz="2000">
                <a:solidFill>
                  <a:schemeClr val="dk2"/>
                </a:solidFill>
                <a:latin typeface="Barlow Semi Condensed"/>
                <a:ea typeface="Barlow Semi Condensed"/>
                <a:cs typeface="Barlow Semi Condensed"/>
                <a:sym typeface="Barlow Semi Condensed"/>
              </a:rPr>
              <a:t>Quản lý danh mục, địa điểm, bài viết, xã phường, quận huyện.</a:t>
            </a:r>
          </a:p>
        </p:txBody>
      </p:sp>
      <p:sp>
        <p:nvSpPr>
          <p:cNvPr id="7" name="TextBox 6">
            <a:extLst>
              <a:ext uri="{FF2B5EF4-FFF2-40B4-BE49-F238E27FC236}">
                <a16:creationId xmlns:a16="http://schemas.microsoft.com/office/drawing/2014/main" id="{D3FE255C-D0BA-AC4E-B282-C9EFFB03F3EB}"/>
              </a:ext>
            </a:extLst>
          </p:cNvPr>
          <p:cNvSpPr txBox="1"/>
          <p:nvPr/>
        </p:nvSpPr>
        <p:spPr>
          <a:xfrm>
            <a:off x="1132490" y="2051830"/>
            <a:ext cx="7099738" cy="489878"/>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vi-VN" sz="2000">
                <a:solidFill>
                  <a:schemeClr val="dk2"/>
                </a:solidFill>
                <a:latin typeface="Barlow Semi Condensed"/>
                <a:ea typeface="Barlow Semi Condensed"/>
                <a:cs typeface="Barlow Semi Condensed"/>
                <a:sym typeface="Barlow Semi Condensed"/>
              </a:rPr>
              <a:t>Quản lý tài khoản người dùng</a:t>
            </a:r>
          </a:p>
        </p:txBody>
      </p:sp>
      <p:sp>
        <p:nvSpPr>
          <p:cNvPr id="8" name="TextBox 7">
            <a:extLst>
              <a:ext uri="{FF2B5EF4-FFF2-40B4-BE49-F238E27FC236}">
                <a16:creationId xmlns:a16="http://schemas.microsoft.com/office/drawing/2014/main" id="{43A87A1C-123D-4B44-BD04-D5AA0600B8E2}"/>
              </a:ext>
            </a:extLst>
          </p:cNvPr>
          <p:cNvSpPr txBox="1"/>
          <p:nvPr/>
        </p:nvSpPr>
        <p:spPr>
          <a:xfrm>
            <a:off x="1132490" y="2428009"/>
            <a:ext cx="7099738" cy="489878"/>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vi-VN" sz="2000">
                <a:solidFill>
                  <a:schemeClr val="dk2"/>
                </a:solidFill>
                <a:latin typeface="Barlow Semi Condensed"/>
                <a:ea typeface="Barlow Semi Condensed"/>
                <a:cs typeface="Barlow Semi Condensed"/>
                <a:sym typeface="Barlow Semi Condensed"/>
              </a:rPr>
              <a:t>Quản lý bình luận</a:t>
            </a:r>
          </a:p>
        </p:txBody>
      </p:sp>
      <p:sp>
        <p:nvSpPr>
          <p:cNvPr id="9" name="TextBox 8">
            <a:extLst>
              <a:ext uri="{FF2B5EF4-FFF2-40B4-BE49-F238E27FC236}">
                <a16:creationId xmlns:a16="http://schemas.microsoft.com/office/drawing/2014/main" id="{85B98947-50C5-1E4F-AD2E-0CB1D5303409}"/>
              </a:ext>
            </a:extLst>
          </p:cNvPr>
          <p:cNvSpPr txBox="1"/>
          <p:nvPr/>
        </p:nvSpPr>
        <p:spPr>
          <a:xfrm>
            <a:off x="1132490" y="3866891"/>
            <a:ext cx="7099738" cy="489878"/>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vi-VN" sz="2000">
                <a:solidFill>
                  <a:schemeClr val="dk2"/>
                </a:solidFill>
                <a:latin typeface="Barlow Semi Condensed"/>
                <a:ea typeface="Barlow Semi Condensed"/>
                <a:cs typeface="Barlow Semi Condensed"/>
                <a:sym typeface="Barlow Semi Condensed"/>
              </a:rPr>
              <a:t>Đăng ký tài khoản thành viên để có thể bình luận bài viết</a:t>
            </a:r>
            <a:endParaRPr lang="en-US" sz="2000">
              <a:latin typeface="Barlow Semi Condensed"/>
              <a:ea typeface="Barlow Semi Condensed"/>
              <a:cs typeface="Barlow Semi Condensed"/>
              <a:sym typeface="Barlow Semi Condensed"/>
            </a:endParaRPr>
          </a:p>
        </p:txBody>
      </p:sp>
      <p:sp>
        <p:nvSpPr>
          <p:cNvPr id="11" name="TextBox 10">
            <a:extLst>
              <a:ext uri="{FF2B5EF4-FFF2-40B4-BE49-F238E27FC236}">
                <a16:creationId xmlns:a16="http://schemas.microsoft.com/office/drawing/2014/main" id="{BD0ED3B4-6802-404A-BA95-23963B58491F}"/>
              </a:ext>
            </a:extLst>
          </p:cNvPr>
          <p:cNvSpPr txBox="1"/>
          <p:nvPr/>
        </p:nvSpPr>
        <p:spPr>
          <a:xfrm>
            <a:off x="1132490" y="3500652"/>
            <a:ext cx="7099738" cy="489878"/>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vi-VN" sz="2000">
                <a:solidFill>
                  <a:schemeClr val="dk2"/>
                </a:solidFill>
                <a:latin typeface="Barlow Semi Condensed"/>
                <a:ea typeface="Barlow Semi Condensed"/>
                <a:cs typeface="Barlow Semi Condensed"/>
                <a:sym typeface="Barlow Semi Condensed"/>
              </a:rPr>
              <a:t>Đăng ký tài khoản doanh nghiệp du lịch để có thể đăng tải bài viết</a:t>
            </a:r>
          </a:p>
        </p:txBody>
      </p:sp>
      <p:sp>
        <p:nvSpPr>
          <p:cNvPr id="12" name="TextBox 11">
            <a:extLst>
              <a:ext uri="{FF2B5EF4-FFF2-40B4-BE49-F238E27FC236}">
                <a16:creationId xmlns:a16="http://schemas.microsoft.com/office/drawing/2014/main" id="{0EE71ACF-4DEB-AA44-AB59-AF66ADF86444}"/>
              </a:ext>
            </a:extLst>
          </p:cNvPr>
          <p:cNvSpPr txBox="1"/>
          <p:nvPr/>
        </p:nvSpPr>
        <p:spPr>
          <a:xfrm>
            <a:off x="8860536" y="4851112"/>
            <a:ext cx="283464" cy="292388"/>
          </a:xfrm>
          <a:prstGeom prst="rect">
            <a:avLst/>
          </a:prstGeom>
          <a:noFill/>
        </p:spPr>
        <p:txBody>
          <a:bodyPr wrap="square" rtlCol="0">
            <a:spAutoFit/>
          </a:bodyPr>
          <a:lstStyle/>
          <a:p>
            <a:r>
              <a:rPr lang="en-VN" sz="1300">
                <a:latin typeface="Tahoma" panose="020B0604030504040204" pitchFamily="34" charset="0"/>
                <a:ea typeface="Tahoma" panose="020B0604030504040204" pitchFamily="34" charset="0"/>
                <a:cs typeface="Tahoma" panose="020B0604030504040204" pitchFamily="34" charset="0"/>
              </a:rPr>
              <a:t>7</a:t>
            </a:r>
          </a:p>
        </p:txBody>
      </p:sp>
    </p:spTree>
    <p:extLst>
      <p:ext uri="{BB962C8B-B14F-4D97-AF65-F5344CB8AC3E}">
        <p14:creationId xmlns:p14="http://schemas.microsoft.com/office/powerpoint/2010/main" val="313191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 calcmode="lin" valueType="num">
                                      <p:cBhvr additive="base">
                                        <p:cTn id="7"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6" grpId="0"/>
      <p:bldP spid="7" grpId="0"/>
      <p:bldP spid="8"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66" name="Google Shape;2227;p41">
            <a:extLst>
              <a:ext uri="{FF2B5EF4-FFF2-40B4-BE49-F238E27FC236}">
                <a16:creationId xmlns:a16="http://schemas.microsoft.com/office/drawing/2014/main" id="{DB4E6395-5CBC-AD44-AEE0-2C1FBE53F1C5}"/>
              </a:ext>
            </a:extLst>
          </p:cNvPr>
          <p:cNvSpPr txBox="1">
            <a:spLocks/>
          </p:cNvSpPr>
          <p:nvPr/>
        </p:nvSpPr>
        <p:spPr>
          <a:xfrm>
            <a:off x="-296710" y="106902"/>
            <a:ext cx="5680423" cy="576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2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en-US" sz="2800"/>
              <a:t>KẾT QUẢ NGHIÊN CỨU</a:t>
            </a:r>
          </a:p>
        </p:txBody>
      </p:sp>
      <p:pic>
        <p:nvPicPr>
          <p:cNvPr id="3" name="Picture 2">
            <a:extLst>
              <a:ext uri="{FF2B5EF4-FFF2-40B4-BE49-F238E27FC236}">
                <a16:creationId xmlns:a16="http://schemas.microsoft.com/office/drawing/2014/main" id="{F60682C3-A8F5-AC49-BD88-4C4B82231C95}"/>
              </a:ext>
            </a:extLst>
          </p:cNvPr>
          <p:cNvPicPr>
            <a:picLocks noChangeAspect="1"/>
          </p:cNvPicPr>
          <p:nvPr/>
        </p:nvPicPr>
        <p:blipFill>
          <a:blip r:embed="rId3"/>
          <a:stretch>
            <a:fillRect/>
          </a:stretch>
        </p:blipFill>
        <p:spPr>
          <a:xfrm>
            <a:off x="4261794" y="225767"/>
            <a:ext cx="3946513" cy="4691966"/>
          </a:xfrm>
          <a:prstGeom prst="rect">
            <a:avLst/>
          </a:prstGeom>
        </p:spPr>
      </p:pic>
      <p:sp>
        <p:nvSpPr>
          <p:cNvPr id="8" name="TextBox 7">
            <a:extLst>
              <a:ext uri="{FF2B5EF4-FFF2-40B4-BE49-F238E27FC236}">
                <a16:creationId xmlns:a16="http://schemas.microsoft.com/office/drawing/2014/main" id="{45325826-6AFD-5F4E-ACC9-9354E8BF8793}"/>
              </a:ext>
            </a:extLst>
          </p:cNvPr>
          <p:cNvSpPr txBox="1"/>
          <p:nvPr/>
        </p:nvSpPr>
        <p:spPr>
          <a:xfrm>
            <a:off x="0" y="2080331"/>
            <a:ext cx="4572000" cy="400110"/>
          </a:xfrm>
          <a:prstGeom prst="rect">
            <a:avLst/>
          </a:prstGeom>
          <a:noFill/>
        </p:spPr>
        <p:txBody>
          <a:bodyPr wrap="square">
            <a:spAutoFit/>
          </a:bodyPr>
          <a:lstStyle/>
          <a:p>
            <a:pPr algn="ctr"/>
            <a:r>
              <a:rPr lang="en-US" sz="2000">
                <a:solidFill>
                  <a:schemeClr val="dk2"/>
                </a:solidFill>
                <a:latin typeface="Barlow Semi Condensed"/>
                <a:ea typeface="Barlow Semi Condensed"/>
                <a:cs typeface="Barlow Semi Condensed"/>
                <a:sym typeface="Barlow Semi Condensed"/>
              </a:rPr>
              <a:t>Giao diện trang chủ</a:t>
            </a:r>
            <a:endParaRPr lang="en-US" sz="2000">
              <a:latin typeface="Barlow Semi Condensed"/>
              <a:ea typeface="Barlow Semi Condensed"/>
              <a:cs typeface="Barlow Semi Condensed"/>
              <a:sym typeface="Barlow Semi Condensed"/>
            </a:endParaRPr>
          </a:p>
        </p:txBody>
      </p:sp>
      <p:sp>
        <p:nvSpPr>
          <p:cNvPr id="5" name="TextBox 4">
            <a:extLst>
              <a:ext uri="{FF2B5EF4-FFF2-40B4-BE49-F238E27FC236}">
                <a16:creationId xmlns:a16="http://schemas.microsoft.com/office/drawing/2014/main" id="{B33B0462-EFBB-A243-BDF7-331B9D3D4CB9}"/>
              </a:ext>
            </a:extLst>
          </p:cNvPr>
          <p:cNvSpPr txBox="1"/>
          <p:nvPr/>
        </p:nvSpPr>
        <p:spPr>
          <a:xfrm>
            <a:off x="8860536" y="4851112"/>
            <a:ext cx="283464" cy="292388"/>
          </a:xfrm>
          <a:prstGeom prst="rect">
            <a:avLst/>
          </a:prstGeom>
          <a:noFill/>
        </p:spPr>
        <p:txBody>
          <a:bodyPr wrap="square" rtlCol="0">
            <a:spAutoFit/>
          </a:bodyPr>
          <a:lstStyle/>
          <a:p>
            <a:r>
              <a:rPr lang="en-VN" sz="1300">
                <a:latin typeface="Tahoma" panose="020B0604030504040204" pitchFamily="34" charset="0"/>
                <a:ea typeface="Tahoma" panose="020B0604030504040204" pitchFamily="34" charset="0"/>
                <a:cs typeface="Tahoma" panose="020B0604030504040204" pitchFamily="34" charset="0"/>
              </a:rPr>
              <a:t>8</a:t>
            </a:r>
          </a:p>
        </p:txBody>
      </p:sp>
    </p:spTree>
    <p:extLst>
      <p:ext uri="{BB962C8B-B14F-4D97-AF65-F5344CB8AC3E}">
        <p14:creationId xmlns:p14="http://schemas.microsoft.com/office/powerpoint/2010/main" val="80974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3DBC58"/>
      </a:accent1>
      <a:accent2>
        <a:srgbClr val="98D2AA"/>
      </a:accent2>
      <a:accent3>
        <a:srgbClr val="CFF7CE"/>
      </a:accent3>
      <a:accent4>
        <a:srgbClr val="BEBEBE"/>
      </a:accent4>
      <a:accent5>
        <a:srgbClr val="0F4A36"/>
      </a:accent5>
      <a:accent6>
        <a:srgbClr val="9E9E9E"/>
      </a:accent6>
      <a:hlink>
        <a:srgbClr val="3DBC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1251</TotalTime>
  <Words>460</Words>
  <Application>Microsoft Macintosh PowerPoint</Application>
  <PresentationFormat>On-screen Show (16:9)</PresentationFormat>
  <Paragraphs>71</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Barlow Semi Condensed</vt:lpstr>
      <vt:lpstr>Roboto Condensed Light</vt:lpstr>
      <vt:lpstr>Arial</vt:lpstr>
      <vt:lpstr>Barlow Semi Condensed Medium</vt:lpstr>
      <vt:lpstr>Tahoma</vt:lpstr>
      <vt:lpstr>Fjalla One</vt:lpstr>
      <vt:lpstr>Technology Consulting by Slidesgo</vt:lpstr>
      <vt:lpstr>KHOA KỸ THUẬT VÀ CÔNG NGHỆ BỘ MÔN CÔNG NGHỆ THÔNG TIN</vt:lpstr>
      <vt:lpstr>01</vt:lpstr>
      <vt:lpstr>PowerPoint Presentation</vt:lpstr>
      <vt:lpstr>CƠ SỞ LÝ THUYẾT</vt:lpstr>
      <vt:lpstr>CƠ SỞ LÝ THUYẾT</vt:lpstr>
      <vt:lpstr>PowerPoint Presentation</vt:lpstr>
      <vt:lpstr>PowerPoint Presentation</vt:lpstr>
      <vt:lpstr>PowerPoint Presentation</vt:lpstr>
      <vt:lpstr>PowerPoint Presentation</vt:lpstr>
      <vt:lpstr>PowerPoint Presentation</vt:lpstr>
      <vt:lpstr>KẾT LUẬN VÀ HƯỚNG PHÁT TRIỂN</vt:lpstr>
      <vt:lpstr>KẾT LUẬN VÀ HƯỚNG PHÁT TRIỂN</vt:lpstr>
      <vt:lpstr>CẢM ƠN QUÝ THẦY CÔ ĐÃ THEO DÕI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KHOA KỸ THUẬT VÀ CÔNG NGHỆ BỘ MÔN CÔNG NGHỆ THÔNG TIN</dc:title>
  <cp:lastModifiedBy>Nguyen Thi My Yen</cp:lastModifiedBy>
  <cp:revision>9</cp:revision>
  <dcterms:modified xsi:type="dcterms:W3CDTF">2024-07-17T19:09:55Z</dcterms:modified>
</cp:coreProperties>
</file>